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</p:sldMasterIdLst>
  <p:notesMasterIdLst>
    <p:notesMasterId r:id="rId3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6858000" type="screen4x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7" roundtripDataSignature="AMtx7mjHcgpHHBbfodrNjdtWZC0svReEh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5B57D7-B4DA-4580-B039-11BF15C23B8E}" v="2" dt="2022-07-29T13:14:47.638"/>
  </p1510:revLst>
</p1510:revInfo>
</file>

<file path=ppt/tableStyles.xml><?xml version="1.0" encoding="utf-8"?>
<a:tblStyleLst xmlns:a="http://schemas.openxmlformats.org/drawingml/2006/main" def="{72A00476-F50D-43E8-B016-6EACEC13D8D4}">
  <a:tblStyle styleId="{72A00476-F50D-43E8-B016-6EACEC13D8D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42" Type="http://schemas.microsoft.com/office/2016/11/relationships/changesInfo" Target="changesInfos/changesInfo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customschemas.google.com/relationships/presentationmetadata" Target="metadata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43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rd, Karen" userId="03e0a620-12e0-4659-b840-c4b1c9c157d2" providerId="ADAL" clId="{BB5B57D7-B4DA-4580-B039-11BF15C23B8E}"/>
    <pc:docChg chg="undo custSel modSld">
      <pc:chgData name="Ford, Karen" userId="03e0a620-12e0-4659-b840-c4b1c9c157d2" providerId="ADAL" clId="{BB5B57D7-B4DA-4580-B039-11BF15C23B8E}" dt="2022-07-29T13:05:52.001" v="579" actId="478"/>
      <pc:docMkLst>
        <pc:docMk/>
      </pc:docMkLst>
      <pc:sldChg chg="modSp mod">
        <pc:chgData name="Ford, Karen" userId="03e0a620-12e0-4659-b840-c4b1c9c157d2" providerId="ADAL" clId="{BB5B57D7-B4DA-4580-B039-11BF15C23B8E}" dt="2022-07-29T13:05:07.573" v="550"/>
        <pc:sldMkLst>
          <pc:docMk/>
          <pc:sldMk cId="0" sldId="256"/>
        </pc:sldMkLst>
        <pc:spChg chg="mod">
          <ac:chgData name="Ford, Karen" userId="03e0a620-12e0-4659-b840-c4b1c9c157d2" providerId="ADAL" clId="{BB5B57D7-B4DA-4580-B039-11BF15C23B8E}" dt="2022-07-29T13:05:07.573" v="550"/>
          <ac:spMkLst>
            <pc:docMk/>
            <pc:sldMk cId="0" sldId="256"/>
            <ac:spMk id="113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5:01.099" v="549"/>
        <pc:sldMkLst>
          <pc:docMk/>
          <pc:sldMk cId="0" sldId="257"/>
        </pc:sldMkLst>
        <pc:spChg chg="mod">
          <ac:chgData name="Ford, Karen" userId="03e0a620-12e0-4659-b840-c4b1c9c157d2" providerId="ADAL" clId="{BB5B57D7-B4DA-4580-B039-11BF15C23B8E}" dt="2022-07-29T13:05:01.099" v="549"/>
          <ac:spMkLst>
            <pc:docMk/>
            <pc:sldMk cId="0" sldId="257"/>
            <ac:spMk id="121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4:51.789" v="548"/>
        <pc:sldMkLst>
          <pc:docMk/>
          <pc:sldMk cId="0" sldId="258"/>
        </pc:sldMkLst>
        <pc:spChg chg="mod">
          <ac:chgData name="Ford, Karen" userId="03e0a620-12e0-4659-b840-c4b1c9c157d2" providerId="ADAL" clId="{BB5B57D7-B4DA-4580-B039-11BF15C23B8E}" dt="2022-07-29T13:04:51.789" v="548"/>
          <ac:spMkLst>
            <pc:docMk/>
            <pc:sldMk cId="0" sldId="258"/>
            <ac:spMk id="129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4:43.720" v="547"/>
        <pc:sldMkLst>
          <pc:docMk/>
          <pc:sldMk cId="0" sldId="259"/>
        </pc:sldMkLst>
        <pc:spChg chg="mod">
          <ac:chgData name="Ford, Karen" userId="03e0a620-12e0-4659-b840-c4b1c9c157d2" providerId="ADAL" clId="{BB5B57D7-B4DA-4580-B039-11BF15C23B8E}" dt="2022-07-29T13:04:43.720" v="547"/>
          <ac:spMkLst>
            <pc:docMk/>
            <pc:sldMk cId="0" sldId="259"/>
            <ac:spMk id="137" creationId="{00000000-0000-0000-0000-000000000000}"/>
          </ac:spMkLst>
        </pc:spChg>
      </pc:sldChg>
      <pc:sldChg chg="delSp modSp mod">
        <pc:chgData name="Ford, Karen" userId="03e0a620-12e0-4659-b840-c4b1c9c157d2" providerId="ADAL" clId="{BB5B57D7-B4DA-4580-B039-11BF15C23B8E}" dt="2022-07-29T13:05:52.001" v="579" actId="478"/>
        <pc:sldMkLst>
          <pc:docMk/>
          <pc:sldMk cId="0" sldId="260"/>
        </pc:sldMkLst>
        <pc:spChg chg="del mod">
          <ac:chgData name="Ford, Karen" userId="03e0a620-12e0-4659-b840-c4b1c9c157d2" providerId="ADAL" clId="{BB5B57D7-B4DA-4580-B039-11BF15C23B8E}" dt="2022-07-29T13:05:52.001" v="579" actId="478"/>
          <ac:spMkLst>
            <pc:docMk/>
            <pc:sldMk cId="0" sldId="260"/>
            <ac:spMk id="150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4:23.209" v="545"/>
        <pc:sldMkLst>
          <pc:docMk/>
          <pc:sldMk cId="0" sldId="261"/>
        </pc:sldMkLst>
        <pc:spChg chg="mod">
          <ac:chgData name="Ford, Karen" userId="03e0a620-12e0-4659-b840-c4b1c9c157d2" providerId="ADAL" clId="{BB5B57D7-B4DA-4580-B039-11BF15C23B8E}" dt="2022-07-29T13:04:23.209" v="545"/>
          <ac:spMkLst>
            <pc:docMk/>
            <pc:sldMk cId="0" sldId="261"/>
            <ac:spMk id="158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4:16.122" v="544"/>
        <pc:sldMkLst>
          <pc:docMk/>
          <pc:sldMk cId="0" sldId="262"/>
        </pc:sldMkLst>
        <pc:spChg chg="mod">
          <ac:chgData name="Ford, Karen" userId="03e0a620-12e0-4659-b840-c4b1c9c157d2" providerId="ADAL" clId="{BB5B57D7-B4DA-4580-B039-11BF15C23B8E}" dt="2022-07-29T13:04:16.122" v="544"/>
          <ac:spMkLst>
            <pc:docMk/>
            <pc:sldMk cId="0" sldId="262"/>
            <ac:spMk id="166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4:06.097" v="543"/>
        <pc:sldMkLst>
          <pc:docMk/>
          <pc:sldMk cId="0" sldId="263"/>
        </pc:sldMkLst>
        <pc:spChg chg="mod">
          <ac:chgData name="Ford, Karen" userId="03e0a620-12e0-4659-b840-c4b1c9c157d2" providerId="ADAL" clId="{BB5B57D7-B4DA-4580-B039-11BF15C23B8E}" dt="2022-07-29T13:04:06.097" v="543"/>
          <ac:spMkLst>
            <pc:docMk/>
            <pc:sldMk cId="0" sldId="263"/>
            <ac:spMk id="174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3:49.869" v="542"/>
        <pc:sldMkLst>
          <pc:docMk/>
          <pc:sldMk cId="0" sldId="264"/>
        </pc:sldMkLst>
        <pc:spChg chg="mod">
          <ac:chgData name="Ford, Karen" userId="03e0a620-12e0-4659-b840-c4b1c9c157d2" providerId="ADAL" clId="{BB5B57D7-B4DA-4580-B039-11BF15C23B8E}" dt="2022-07-29T13:03:49.869" v="542"/>
          <ac:spMkLst>
            <pc:docMk/>
            <pc:sldMk cId="0" sldId="264"/>
            <ac:spMk id="182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3:40.473" v="541"/>
        <pc:sldMkLst>
          <pc:docMk/>
          <pc:sldMk cId="0" sldId="265"/>
        </pc:sldMkLst>
        <pc:spChg chg="mod">
          <ac:chgData name="Ford, Karen" userId="03e0a620-12e0-4659-b840-c4b1c9c157d2" providerId="ADAL" clId="{BB5B57D7-B4DA-4580-B039-11BF15C23B8E}" dt="2022-07-29T13:03:40.473" v="541"/>
          <ac:spMkLst>
            <pc:docMk/>
            <pc:sldMk cId="0" sldId="265"/>
            <ac:spMk id="190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3:26.766" v="539"/>
        <pc:sldMkLst>
          <pc:docMk/>
          <pc:sldMk cId="0" sldId="266"/>
        </pc:sldMkLst>
        <pc:spChg chg="mod">
          <ac:chgData name="Ford, Karen" userId="03e0a620-12e0-4659-b840-c4b1c9c157d2" providerId="ADAL" clId="{BB5B57D7-B4DA-4580-B039-11BF15C23B8E}" dt="2022-07-29T13:03:26.766" v="539"/>
          <ac:spMkLst>
            <pc:docMk/>
            <pc:sldMk cId="0" sldId="266"/>
            <ac:spMk id="202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3:20.380" v="538" actId="121"/>
        <pc:sldMkLst>
          <pc:docMk/>
          <pc:sldMk cId="0" sldId="267"/>
        </pc:sldMkLst>
        <pc:spChg chg="mod">
          <ac:chgData name="Ford, Karen" userId="03e0a620-12e0-4659-b840-c4b1c9c157d2" providerId="ADAL" clId="{BB5B57D7-B4DA-4580-B039-11BF15C23B8E}" dt="2022-07-29T13:03:20.380" v="538" actId="121"/>
          <ac:spMkLst>
            <pc:docMk/>
            <pc:sldMk cId="0" sldId="267"/>
            <ac:spMk id="208" creationId="{00000000-0000-0000-0000-000000000000}"/>
          </ac:spMkLst>
        </pc:spChg>
        <pc:picChg chg="mod">
          <ac:chgData name="Ford, Karen" userId="03e0a620-12e0-4659-b840-c4b1c9c157d2" providerId="ADAL" clId="{BB5B57D7-B4DA-4580-B039-11BF15C23B8E}" dt="2022-07-29T12:58:11.185" v="328" actId="14100"/>
          <ac:picMkLst>
            <pc:docMk/>
            <pc:sldMk cId="0" sldId="267"/>
            <ac:picMk id="209" creationId="{00000000-0000-0000-0000-000000000000}"/>
          </ac:picMkLst>
        </pc:picChg>
      </pc:sldChg>
      <pc:sldChg chg="modSp mod">
        <pc:chgData name="Ford, Karen" userId="03e0a620-12e0-4659-b840-c4b1c9c157d2" providerId="ADAL" clId="{BB5B57D7-B4DA-4580-B039-11BF15C23B8E}" dt="2022-07-29T13:03:08.626" v="536"/>
        <pc:sldMkLst>
          <pc:docMk/>
          <pc:sldMk cId="0" sldId="268"/>
        </pc:sldMkLst>
        <pc:spChg chg="mod">
          <ac:chgData name="Ford, Karen" userId="03e0a620-12e0-4659-b840-c4b1c9c157d2" providerId="ADAL" clId="{BB5B57D7-B4DA-4580-B039-11BF15C23B8E}" dt="2022-07-29T13:03:08.626" v="536"/>
          <ac:spMkLst>
            <pc:docMk/>
            <pc:sldMk cId="0" sldId="268"/>
            <ac:spMk id="217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2:57.630" v="535"/>
        <pc:sldMkLst>
          <pc:docMk/>
          <pc:sldMk cId="0" sldId="269"/>
        </pc:sldMkLst>
        <pc:spChg chg="mod">
          <ac:chgData name="Ford, Karen" userId="03e0a620-12e0-4659-b840-c4b1c9c157d2" providerId="ADAL" clId="{BB5B57D7-B4DA-4580-B039-11BF15C23B8E}" dt="2022-07-29T13:02:57.630" v="535"/>
          <ac:spMkLst>
            <pc:docMk/>
            <pc:sldMk cId="0" sldId="269"/>
            <ac:spMk id="225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2:49.773" v="534" actId="121"/>
        <pc:sldMkLst>
          <pc:docMk/>
          <pc:sldMk cId="0" sldId="270"/>
        </pc:sldMkLst>
        <pc:spChg chg="mod">
          <ac:chgData name="Ford, Karen" userId="03e0a620-12e0-4659-b840-c4b1c9c157d2" providerId="ADAL" clId="{BB5B57D7-B4DA-4580-B039-11BF15C23B8E}" dt="2022-07-29T12:59:08.564" v="403" actId="1076"/>
          <ac:spMkLst>
            <pc:docMk/>
            <pc:sldMk cId="0" sldId="270"/>
            <ac:spMk id="231" creationId="{00000000-0000-0000-0000-000000000000}"/>
          </ac:spMkLst>
        </pc:spChg>
        <pc:spChg chg="mod">
          <ac:chgData name="Ford, Karen" userId="03e0a620-12e0-4659-b840-c4b1c9c157d2" providerId="ADAL" clId="{BB5B57D7-B4DA-4580-B039-11BF15C23B8E}" dt="2022-07-29T13:02:49.773" v="534" actId="121"/>
          <ac:spMkLst>
            <pc:docMk/>
            <pc:sldMk cId="0" sldId="270"/>
            <ac:spMk id="232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2:59:29.793" v="441" actId="20577"/>
        <pc:sldMkLst>
          <pc:docMk/>
          <pc:sldMk cId="0" sldId="271"/>
        </pc:sldMkLst>
        <pc:spChg chg="mod">
          <ac:chgData name="Ford, Karen" userId="03e0a620-12e0-4659-b840-c4b1c9c157d2" providerId="ADAL" clId="{BB5B57D7-B4DA-4580-B039-11BF15C23B8E}" dt="2022-07-29T12:59:29.793" v="441" actId="20577"/>
          <ac:spMkLst>
            <pc:docMk/>
            <pc:sldMk cId="0" sldId="271"/>
            <ac:spMk id="241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2:30.832" v="532"/>
        <pc:sldMkLst>
          <pc:docMk/>
          <pc:sldMk cId="0" sldId="272"/>
        </pc:sldMkLst>
        <pc:spChg chg="mod">
          <ac:chgData name="Ford, Karen" userId="03e0a620-12e0-4659-b840-c4b1c9c157d2" providerId="ADAL" clId="{BB5B57D7-B4DA-4580-B039-11BF15C23B8E}" dt="2022-07-29T13:02:30.832" v="532"/>
          <ac:spMkLst>
            <pc:docMk/>
            <pc:sldMk cId="0" sldId="272"/>
            <ac:spMk id="249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2:22.705" v="530"/>
        <pc:sldMkLst>
          <pc:docMk/>
          <pc:sldMk cId="0" sldId="273"/>
        </pc:sldMkLst>
        <pc:spChg chg="mod">
          <ac:chgData name="Ford, Karen" userId="03e0a620-12e0-4659-b840-c4b1c9c157d2" providerId="ADAL" clId="{BB5B57D7-B4DA-4580-B039-11BF15C23B8E}" dt="2022-07-29T13:02:22.705" v="530"/>
          <ac:spMkLst>
            <pc:docMk/>
            <pc:sldMk cId="0" sldId="273"/>
            <ac:spMk id="256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2:59:54.529" v="443" actId="121"/>
        <pc:sldMkLst>
          <pc:docMk/>
          <pc:sldMk cId="0" sldId="274"/>
        </pc:sldMkLst>
        <pc:spChg chg="mod">
          <ac:chgData name="Ford, Karen" userId="03e0a620-12e0-4659-b840-c4b1c9c157d2" providerId="ADAL" clId="{BB5B57D7-B4DA-4580-B039-11BF15C23B8E}" dt="2022-07-29T12:59:54.529" v="443" actId="121"/>
          <ac:spMkLst>
            <pc:docMk/>
            <pc:sldMk cId="0" sldId="274"/>
            <ac:spMk id="262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0:10.813" v="444"/>
        <pc:sldMkLst>
          <pc:docMk/>
          <pc:sldMk cId="0" sldId="275"/>
        </pc:sldMkLst>
        <pc:spChg chg="mod">
          <ac:chgData name="Ford, Karen" userId="03e0a620-12e0-4659-b840-c4b1c9c157d2" providerId="ADAL" clId="{BB5B57D7-B4DA-4580-B039-11BF15C23B8E}" dt="2022-07-29T13:00:10.813" v="444"/>
          <ac:spMkLst>
            <pc:docMk/>
            <pc:sldMk cId="0" sldId="275"/>
            <ac:spMk id="271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0:19.185" v="445"/>
        <pc:sldMkLst>
          <pc:docMk/>
          <pc:sldMk cId="0" sldId="276"/>
        </pc:sldMkLst>
        <pc:spChg chg="mod">
          <ac:chgData name="Ford, Karen" userId="03e0a620-12e0-4659-b840-c4b1c9c157d2" providerId="ADAL" clId="{BB5B57D7-B4DA-4580-B039-11BF15C23B8E}" dt="2022-07-29T13:00:19.185" v="445"/>
          <ac:spMkLst>
            <pc:docMk/>
            <pc:sldMk cId="0" sldId="276"/>
            <ac:spMk id="279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0:27.878" v="446"/>
        <pc:sldMkLst>
          <pc:docMk/>
          <pc:sldMk cId="0" sldId="277"/>
        </pc:sldMkLst>
        <pc:spChg chg="mod">
          <ac:chgData name="Ford, Karen" userId="03e0a620-12e0-4659-b840-c4b1c9c157d2" providerId="ADAL" clId="{BB5B57D7-B4DA-4580-B039-11BF15C23B8E}" dt="2022-07-29T13:00:27.878" v="446"/>
          <ac:spMkLst>
            <pc:docMk/>
            <pc:sldMk cId="0" sldId="277"/>
            <ac:spMk id="287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0:47.342" v="485" actId="20577"/>
        <pc:sldMkLst>
          <pc:docMk/>
          <pc:sldMk cId="0" sldId="278"/>
        </pc:sldMkLst>
        <pc:spChg chg="mod">
          <ac:chgData name="Ford, Karen" userId="03e0a620-12e0-4659-b840-c4b1c9c157d2" providerId="ADAL" clId="{BB5B57D7-B4DA-4580-B039-11BF15C23B8E}" dt="2022-07-29T13:00:47.342" v="485" actId="20577"/>
          <ac:spMkLst>
            <pc:docMk/>
            <pc:sldMk cId="0" sldId="278"/>
            <ac:spMk id="295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1:07.163" v="523" actId="20577"/>
        <pc:sldMkLst>
          <pc:docMk/>
          <pc:sldMk cId="0" sldId="279"/>
        </pc:sldMkLst>
        <pc:spChg chg="mod">
          <ac:chgData name="Ford, Karen" userId="03e0a620-12e0-4659-b840-c4b1c9c157d2" providerId="ADAL" clId="{BB5B57D7-B4DA-4580-B039-11BF15C23B8E}" dt="2022-07-29T13:01:07.163" v="523" actId="20577"/>
          <ac:spMkLst>
            <pc:docMk/>
            <pc:sldMk cId="0" sldId="279"/>
            <ac:spMk id="303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1:20.311" v="524"/>
        <pc:sldMkLst>
          <pc:docMk/>
          <pc:sldMk cId="0" sldId="280"/>
        </pc:sldMkLst>
        <pc:spChg chg="mod">
          <ac:chgData name="Ford, Karen" userId="03e0a620-12e0-4659-b840-c4b1c9c157d2" providerId="ADAL" clId="{BB5B57D7-B4DA-4580-B039-11BF15C23B8E}" dt="2022-07-29T13:01:20.311" v="524"/>
          <ac:spMkLst>
            <pc:docMk/>
            <pc:sldMk cId="0" sldId="280"/>
            <ac:spMk id="311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1:28.966" v="525"/>
        <pc:sldMkLst>
          <pc:docMk/>
          <pc:sldMk cId="0" sldId="281"/>
        </pc:sldMkLst>
        <pc:spChg chg="mod">
          <ac:chgData name="Ford, Karen" userId="03e0a620-12e0-4659-b840-c4b1c9c157d2" providerId="ADAL" clId="{BB5B57D7-B4DA-4580-B039-11BF15C23B8E}" dt="2022-07-29T13:01:28.966" v="525"/>
          <ac:spMkLst>
            <pc:docMk/>
            <pc:sldMk cId="0" sldId="281"/>
            <ac:spMk id="319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1:36.640" v="526"/>
        <pc:sldMkLst>
          <pc:docMk/>
          <pc:sldMk cId="0" sldId="282"/>
        </pc:sldMkLst>
        <pc:spChg chg="mod">
          <ac:chgData name="Ford, Karen" userId="03e0a620-12e0-4659-b840-c4b1c9c157d2" providerId="ADAL" clId="{BB5B57D7-B4DA-4580-B039-11BF15C23B8E}" dt="2022-07-29T13:01:36.640" v="526"/>
          <ac:spMkLst>
            <pc:docMk/>
            <pc:sldMk cId="0" sldId="282"/>
            <ac:spMk id="327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1:53.395" v="527"/>
        <pc:sldMkLst>
          <pc:docMk/>
          <pc:sldMk cId="0" sldId="283"/>
        </pc:sldMkLst>
        <pc:spChg chg="mod">
          <ac:chgData name="Ford, Karen" userId="03e0a620-12e0-4659-b840-c4b1c9c157d2" providerId="ADAL" clId="{BB5B57D7-B4DA-4580-B039-11BF15C23B8E}" dt="2022-07-29T13:01:53.395" v="527"/>
          <ac:spMkLst>
            <pc:docMk/>
            <pc:sldMk cId="0" sldId="283"/>
            <ac:spMk id="335" creationId="{00000000-0000-0000-0000-000000000000}"/>
          </ac:spMkLst>
        </pc:spChg>
      </pc:sldChg>
      <pc:sldChg chg="modSp mod">
        <pc:chgData name="Ford, Karen" userId="03e0a620-12e0-4659-b840-c4b1c9c157d2" providerId="ADAL" clId="{BB5B57D7-B4DA-4580-B039-11BF15C23B8E}" dt="2022-07-29T13:02:01.037" v="529"/>
        <pc:sldMkLst>
          <pc:docMk/>
          <pc:sldMk cId="0" sldId="284"/>
        </pc:sldMkLst>
        <pc:spChg chg="mod">
          <ac:chgData name="Ford, Karen" userId="03e0a620-12e0-4659-b840-c4b1c9c157d2" providerId="ADAL" clId="{BB5B57D7-B4DA-4580-B039-11BF15C23B8E}" dt="2022-07-29T13:02:01.037" v="529"/>
          <ac:spMkLst>
            <pc:docMk/>
            <pc:sldMk cId="0" sldId="284"/>
            <ac:spMk id="34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4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2020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4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aren.ford@shu.ac.uk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8" name="Google Shape;108;p1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en-GB"/>
              <a:t>Use your own title as appropriate but please acknowledge where the activity comes from at some point in the proceedings and invite feedback to pass back to Karen  at:  </a:t>
            </a:r>
            <a:r>
              <a:rPr lang="en-GB" u="sng">
                <a:solidFill>
                  <a:schemeClr val="hlink"/>
                </a:solidFill>
                <a:hlinkClick r:id="rId3"/>
              </a:rPr>
              <a:t>karen.ford@shu.ac.uk</a:t>
            </a:r>
            <a:r>
              <a:rPr lang="en-GB"/>
              <a:t>  – thanks.  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 </a:t>
            </a:r>
            <a:endParaRPr/>
          </a:p>
        </p:txBody>
      </p:sp>
      <p:sp>
        <p:nvSpPr>
          <p:cNvPr id="109" name="Google Shape;109;p1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85" name="Google Shape;185;p10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Ask participants to imagine they are a design tutor(!)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This the design brief their students were given</a:t>
            </a:r>
            <a:endParaRPr/>
          </a:p>
        </p:txBody>
      </p:sp>
      <p:sp>
        <p:nvSpPr>
          <p:cNvPr id="186" name="Google Shape;186;p10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94" name="Google Shape;194;p11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Tell them to get ready to grade the illustration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Three possible grades:  Merit, Pass or Fail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They will be given 2 minutes to decide on their own.  While marking write down any issues, or observations to feed into later discussion.</a:t>
            </a:r>
            <a:endParaRPr/>
          </a:p>
        </p:txBody>
      </p:sp>
      <p:sp>
        <p:nvSpPr>
          <p:cNvPr id="195" name="Google Shape;195;p11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05" name="Google Shape;205;p12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Give 1-2 mins to make a decision then: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If you have a small group (less than 40):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Give the blank white cards and get them to record their grade privately without discussion and turn the card face down in front of them.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When you give the signal they reveal the grade awarded to each other.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They take a tally for each grade on the table and report back – summarise in tabular form on whiteboard if poss.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If in larger group: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Take a show of hands for each grade: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Who thinks Pass, Merit, Fail?</a:t>
            </a:r>
            <a:endParaRPr/>
          </a:p>
        </p:txBody>
      </p:sp>
      <p:sp>
        <p:nvSpPr>
          <p:cNvPr id="206" name="Google Shape;206;p12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12" name="Google Shape;212;p13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Did we all agree on a Merit, pass or fail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Why/why not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And even if we did – does this mean we marked accurately?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No- because we do not know how we each came to the judgement we made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Ask them to think about the last question then move to the next slide which  lists the evidence for achieving learning outcomes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13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20" name="Google Shape;220;p14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/>
              <a:t>The learning outcomes for this were that students’ illustrations would demonstrate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Create a greeting card illustration on the theme of Emotions that: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Communicates specific emotions clearly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Uses an appropriate range of emotions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Uses a range of colours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Uses space in a flexible way to enable adaptation to alternative card formats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14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28" name="Google Shape;228;p15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Give a few mins to make a decision then do as before (below):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b="1"/>
              <a:t>This time also ask if anyone changed their mind from the first marking…why?</a:t>
            </a:r>
            <a:endParaRPr b="1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----------------------------------------------------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If you have a small group (less than 40):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Give out blank white cards and get them to record their grade privately without discussion and turn the card face down in front of them.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When you give the signal they reveal the grade awarded to each other.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They take a tally for each grade on the table and report back – summarise in tabular form on whiteboard if poss.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If larger group: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Take a show of hands for each grade: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Who thinks Pass, Merit, Fail?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15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36" name="Google Shape;236;p16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Did we all agree on a Merit, pass or fail this time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Why/why not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And even if we did – does this mean we marked accurately?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No - because we still do not know how exactly we each came to the judgement we made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We only know what evidence of achievement to look for what else do we need to know? 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– elicit answer from whole group (level of achievement)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Or just move to next slide.</a:t>
            </a:r>
            <a:endParaRPr/>
          </a:p>
        </p:txBody>
      </p:sp>
      <p:sp>
        <p:nvSpPr>
          <p:cNvPr id="237" name="Google Shape;237;p16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44" name="Google Shape;244;p17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We need the level – see next slide</a:t>
            </a:r>
            <a:endParaRPr/>
          </a:p>
        </p:txBody>
      </p:sp>
      <p:sp>
        <p:nvSpPr>
          <p:cNvPr id="245" name="Google Shape;245;p17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52" name="Google Shape;252;p18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Distribute the assessment criteria handout 1 per person.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Elicit all the names for this item e.g. matrix, rubric etc etc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Tell them they will be given longer to assess this time and that they need to tick the ‘box’ for each aspect to show their decisions for each.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Remind them to write down and issues or observations for the discussion that’s coming up.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If anyone asks about weighting say its equally weighted – if not say nothing about this.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18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18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59" name="Google Shape;259;p19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After giving them longer (you judge how long) to mark, ask them to calculate/determine the overall grade to be awarded.  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Someone should ask about weighting if it hasn’t already come up.  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Observe the number of Merit, Pass and Fail as before.  </a:t>
            </a:r>
            <a:endParaRPr/>
          </a:p>
        </p:txBody>
      </p:sp>
      <p:sp>
        <p:nvSpPr>
          <p:cNvPr id="260" name="Google Shape;260;p19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19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6" name="Google Shape;116;p2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Here are the learning outcomes (this is the one related to the ‘Face it’ activity – see the PDF of entire three hour workshop for wider context)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/>
              <a:t>We will be talking about learning outcomes in relation to assessment later more today.  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2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66" name="Google Shape;266;p20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We might not still all agree – i.e. not consistent among markers – this is reliability which we will talk about next.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Ask them to discuss with peers: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The grade you awarded and why – look for areas of agreement and disagreement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What issues did you discover from discussion and as you were assessing?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After the discussion ask groups or areas of the room to feedback their findings, in particular problems and how they could be addressed.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 b="1"/>
              <a:t>Things to note </a:t>
            </a:r>
            <a:r>
              <a:rPr lang="en-GB"/>
              <a:t>if don’t come out of feedback (below are the key ones only – there are many more).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The criteria forces you to ‘pass’ even though the drawing is quite poor and unlikely to be acceptable greeting card material(!)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Point out no learning outcomes related to purpose or atheistic qualities and therefore no assessment criteria for this either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We don’t know the weighting or if any aspect of the criteria has to ‘pass’ for the overall grade to be a pass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How to measure ambiguity – you are marking alone so how can judgements be made about agreement!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Use of terms and their meaning in this case is ‘appropriate use of colour’ really just about the number used – format could be specified in sizes or templates?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Exemplars could be used to ‘standardise’ / calibrate markers before marking to strive for consistency. 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Giving the criteria to students and supporting them to develop their assessment literacy (e.g. through working with exemplars) 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 b="1"/>
              <a:t>Finally ask how these issues are dealt with in their own experience of marking </a:t>
            </a:r>
            <a:r>
              <a:rPr lang="en-GB" b="0"/>
              <a:t>– this usually happens without having to prompt.</a:t>
            </a:r>
            <a:endParaRPr b="1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20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20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74" name="Google Shape;274;p21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Suggestions for what to do if you experience problems with the criteria…pointing out the injustice to students of not applying the criteria consistently when you mark their work.  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Also, the problems that arise by of comparing pieces of work with each other instead of using the criteria against each one.  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21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21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82" name="Google Shape;282;p22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22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solidFill>
                  <a:srgbClr val="000000"/>
                </a:solidFill>
              </a:rPr>
              <a:t>22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90" name="Google Shape;290;p23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Recapping this far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Now time for reliability 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Standardisation of markers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Inter reliability – between markers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Intra reliability – by same marker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Assessment task reliability (one year to the next and if there is more than one paper). 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Inter reliability – between papers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Intra reliability – between questions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Google Shape;291;p23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23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98" name="Google Shape;298;p24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2-3 mins with neighbours then be ready to report your ideas back to the group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Take answers to factors that can affect reliability expected responses – subjectivity, bias, ‘the pile’, time constraints etc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Move to next slide for answer to what can be done…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24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24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06" name="Google Shape;306;p25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These are the processes designed to ensure reliability …well at least strive for it…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What happens in your department?</a:t>
            </a:r>
            <a:endParaRPr/>
          </a:p>
        </p:txBody>
      </p:sp>
      <p:sp>
        <p:nvSpPr>
          <p:cNvPr id="307" name="Google Shape;307;p25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25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14" name="Google Shape;314;p26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Ask if anyone has experience of working with an External examiner – draw on that for an overview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If not add your own experience in here.</a:t>
            </a:r>
            <a:endParaRPr/>
          </a:p>
        </p:txBody>
      </p:sp>
      <p:sp>
        <p:nvSpPr>
          <p:cNvPr id="315" name="Google Shape;315;p26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26</a:t>
            </a:fld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22" name="Google Shape;322;p27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Practice will vary – check in advance do not wait until you have a pile of marking or skills sessions to assess, ask at the beginning of the module.</a:t>
            </a:r>
            <a:endParaRPr/>
          </a:p>
        </p:txBody>
      </p:sp>
      <p:sp>
        <p:nvSpPr>
          <p:cNvPr id="323" name="Google Shape;323;p27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27</a:t>
            </a:fld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330" name="Google Shape;330;p28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Can you do these now?</a:t>
            </a:r>
            <a:endParaRPr/>
          </a:p>
        </p:txBody>
      </p:sp>
      <p:sp>
        <p:nvSpPr>
          <p:cNvPr id="331" name="Google Shape;331;p28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28</a:t>
            </a:fld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29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24" name="Google Shape;124;p3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3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2" name="Google Shape;132;p4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Briefly outline these and say we will focus on validity first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4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40" name="Google Shape;140;p5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Framework for learning design</a:t>
            </a:r>
            <a:endParaRPr/>
          </a:p>
          <a:p>
            <a:pPr marL="457200" lvl="1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 b="1"/>
              <a:t>Intended</a:t>
            </a:r>
            <a:r>
              <a:rPr lang="en-GB"/>
              <a:t> Learning outcome – what the learners are expected to achieve – intended because you can never be sure that they will achieve them.  </a:t>
            </a:r>
            <a:endParaRPr/>
          </a:p>
          <a:p>
            <a:pPr marL="457200" lvl="1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Assessment tasks – how the outcomes are measured</a:t>
            </a:r>
            <a:endParaRPr/>
          </a:p>
          <a:p>
            <a:pPr marL="457200" lvl="1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Teaching &amp; learning activities -  to enable learners to achieve outcomes 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Called Constructive Alignment 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Don’t linger – simple example coming on next slide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Reference: Biggs, J.B. &amp; Tang, C. (2011). </a:t>
            </a:r>
            <a:r>
              <a:rPr lang="en-GB" sz="12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Teaching for quality learning at university: what the student does.  </a:t>
            </a:r>
            <a:r>
              <a:rPr lang="en-GB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Maidenhead: Open University Press, 4th ed.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5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solidFill>
                  <a:srgbClr val="000000"/>
                </a:solidFill>
              </a:rPr>
              <a:t>5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53" name="Google Shape;153;p6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4" name="Google Shape;154;p6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61" name="Google Shape;161;p7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1 minute with a neighbour to discuss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For a module (programme too) who decides?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When?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7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69" name="Google Shape;169;p8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Present these answers and see if they have anything to add.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/>
              <a:t>Then move on.</a:t>
            </a:r>
            <a:endParaRPr/>
          </a:p>
        </p:txBody>
      </p:sp>
      <p:sp>
        <p:nvSpPr>
          <p:cNvPr id="170" name="Google Shape;170;p8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77" name="Google Shape;177;p9:notes"/>
          <p:cNvSpPr txBox="1">
            <a:spLocks noGrp="1"/>
          </p:cNvSpPr>
          <p:nvPr>
            <p:ph type="body" idx="1"/>
          </p:nvPr>
        </p:nvSpPr>
        <p:spPr>
          <a:xfrm>
            <a:off x="906357" y="4715155"/>
            <a:ext cx="4984962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There is likely to be a wide range of knowledge amongst participants about assessment criteria.  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first activity is designed to help us consider why we use assessment criteria, ILOs and briefs and what happens when we don’t.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Ask participants who are knowledgeable about assessment to please just go with it, so others get the benefit of working through the process.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GB"/>
              <a:t>Ask all while marking write down any issues or observations to fed into later discussion.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78" name="Google Shape;178;p9:notes"/>
          <p:cNvSpPr txBox="1">
            <a:spLocks noGrp="1"/>
          </p:cNvSpPr>
          <p:nvPr>
            <p:ph type="sldNum" idx="12"/>
          </p:nvPr>
        </p:nvSpPr>
        <p:spPr>
          <a:xfrm>
            <a:off x="3852020" y="9430308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152400"/>
            <a:ext cx="1185516" cy="3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33"/>
          <p:cNvSpPr txBox="1">
            <a:spLocks noGrp="1"/>
          </p:cNvSpPr>
          <p:nvPr>
            <p:ph type="ctrTitle"/>
          </p:nvPr>
        </p:nvSpPr>
        <p:spPr>
          <a:xfrm>
            <a:off x="609600" y="22098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400"/>
            </a:lvl1pPr>
            <a:lvl2pPr lvl="1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3"/>
          <p:cNvSpPr txBox="1">
            <a:spLocks noGrp="1"/>
          </p:cNvSpPr>
          <p:nvPr>
            <p:ph type="subTitle" idx="1"/>
          </p:nvPr>
        </p:nvSpPr>
        <p:spPr>
          <a:xfrm>
            <a:off x="609600" y="48768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  <a:defRPr/>
            </a:lvl1pPr>
            <a:lvl2pPr lvl="1" algn="l">
              <a:spcBef>
                <a:spcPts val="54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5pPr>
            <a:lvl6pPr lvl="5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6pPr>
            <a:lvl7pPr lvl="6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7pPr>
            <a:lvl8pPr lvl="7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8pPr>
            <a:lvl9pPr lvl="8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3"/>
          <p:cNvSpPr txBox="1">
            <a:spLocks noGrp="1"/>
          </p:cNvSpPr>
          <p:nvPr>
            <p:ph type="sldNum" idx="12"/>
          </p:nvPr>
        </p:nvSpPr>
        <p:spPr>
          <a:xfrm>
            <a:off x="7010400" y="152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>
              <a:solidFill>
                <a:srgbClr val="FFFFFF"/>
              </a:solidFill>
            </a:endParaRPr>
          </a:p>
        </p:txBody>
      </p:sp>
      <p:sp>
        <p:nvSpPr>
          <p:cNvPr id="21" name="Google Shape;21;p33"/>
          <p:cNvSpPr txBox="1">
            <a:spLocks noGrp="1"/>
          </p:cNvSpPr>
          <p:nvPr>
            <p:ph type="dt" idx="10"/>
          </p:nvPr>
        </p:nvSpPr>
        <p:spPr>
          <a:xfrm>
            <a:off x="685800" y="65532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3"/>
          <p:cNvSpPr txBox="1">
            <a:spLocks noGrp="1"/>
          </p:cNvSpPr>
          <p:nvPr>
            <p:ph type="ftr" idx="11"/>
          </p:nvPr>
        </p:nvSpPr>
        <p:spPr>
          <a:xfrm>
            <a:off x="1371600" y="655320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83" name="Google Shape;83;p4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Clr>
                <a:srgbClr val="2A196F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rgbClr val="2A196F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12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4" name="Google Shape;84;p41"/>
          <p:cNvSpPr txBox="1">
            <a:spLocks noGrp="1"/>
          </p:cNvSpPr>
          <p:nvPr>
            <p:ph type="dt" idx="10"/>
          </p:nvPr>
        </p:nvSpPr>
        <p:spPr>
          <a:xfrm>
            <a:off x="685800" y="65532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41"/>
          <p:cNvSpPr txBox="1">
            <a:spLocks noGrp="1"/>
          </p:cNvSpPr>
          <p:nvPr>
            <p:ph type="ftr" idx="11"/>
          </p:nvPr>
        </p:nvSpPr>
        <p:spPr>
          <a:xfrm>
            <a:off x="1371600" y="655320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41"/>
          <p:cNvSpPr txBox="1">
            <a:spLocks noGrp="1"/>
          </p:cNvSpPr>
          <p:nvPr>
            <p:ph type="sldNum" idx="12"/>
          </p:nvPr>
        </p:nvSpPr>
        <p:spPr>
          <a:xfrm>
            <a:off x="7010400" y="152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2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2"/>
          <p:cNvSpPr txBox="1">
            <a:spLocks noGrp="1"/>
          </p:cNvSpPr>
          <p:nvPr>
            <p:ph type="body" idx="1"/>
          </p:nvPr>
        </p:nvSpPr>
        <p:spPr>
          <a:xfrm rot="5400000">
            <a:off x="2857500" y="114300"/>
            <a:ext cx="37338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54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54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42"/>
          <p:cNvSpPr txBox="1">
            <a:spLocks noGrp="1"/>
          </p:cNvSpPr>
          <p:nvPr>
            <p:ph type="dt" idx="10"/>
          </p:nvPr>
        </p:nvSpPr>
        <p:spPr>
          <a:xfrm>
            <a:off x="685800" y="65532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42"/>
          <p:cNvSpPr txBox="1">
            <a:spLocks noGrp="1"/>
          </p:cNvSpPr>
          <p:nvPr>
            <p:ph type="ftr" idx="11"/>
          </p:nvPr>
        </p:nvSpPr>
        <p:spPr>
          <a:xfrm>
            <a:off x="1371600" y="655320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42"/>
          <p:cNvSpPr txBox="1">
            <a:spLocks noGrp="1"/>
          </p:cNvSpPr>
          <p:nvPr>
            <p:ph type="sldNum" idx="12"/>
          </p:nvPr>
        </p:nvSpPr>
        <p:spPr>
          <a:xfrm>
            <a:off x="7010400" y="152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43"/>
          <p:cNvSpPr txBox="1">
            <a:spLocks noGrp="1"/>
          </p:cNvSpPr>
          <p:nvPr>
            <p:ph type="title"/>
          </p:nvPr>
        </p:nvSpPr>
        <p:spPr>
          <a:xfrm rot="5400000">
            <a:off x="5448300" y="2705100"/>
            <a:ext cx="47244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43"/>
          <p:cNvSpPr txBox="1">
            <a:spLocks noGrp="1"/>
          </p:cNvSpPr>
          <p:nvPr>
            <p:ph type="body" idx="1"/>
          </p:nvPr>
        </p:nvSpPr>
        <p:spPr>
          <a:xfrm rot="5400000">
            <a:off x="1257300" y="723900"/>
            <a:ext cx="47244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54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54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43"/>
          <p:cNvSpPr txBox="1">
            <a:spLocks noGrp="1"/>
          </p:cNvSpPr>
          <p:nvPr>
            <p:ph type="dt" idx="10"/>
          </p:nvPr>
        </p:nvSpPr>
        <p:spPr>
          <a:xfrm>
            <a:off x="685800" y="65532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43"/>
          <p:cNvSpPr txBox="1">
            <a:spLocks noGrp="1"/>
          </p:cNvSpPr>
          <p:nvPr>
            <p:ph type="ftr" idx="11"/>
          </p:nvPr>
        </p:nvSpPr>
        <p:spPr>
          <a:xfrm>
            <a:off x="1371600" y="655320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43"/>
          <p:cNvSpPr txBox="1">
            <a:spLocks noGrp="1"/>
          </p:cNvSpPr>
          <p:nvPr>
            <p:ph type="sldNum" idx="12"/>
          </p:nvPr>
        </p:nvSpPr>
        <p:spPr>
          <a:xfrm>
            <a:off x="7010400" y="152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Text, and Content" type="txAndObj">
  <p:cSld name="TEXT_AND_OBJEC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4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44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4038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54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54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44"/>
          <p:cNvSpPr txBox="1">
            <a:spLocks noGrp="1"/>
          </p:cNvSpPr>
          <p:nvPr>
            <p:ph type="body" idx="2"/>
          </p:nvPr>
        </p:nvSpPr>
        <p:spPr>
          <a:xfrm>
            <a:off x="4800600" y="2362200"/>
            <a:ext cx="4038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54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54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44"/>
          <p:cNvSpPr txBox="1">
            <a:spLocks noGrp="1"/>
          </p:cNvSpPr>
          <p:nvPr>
            <p:ph type="dt" idx="10"/>
          </p:nvPr>
        </p:nvSpPr>
        <p:spPr>
          <a:xfrm>
            <a:off x="685800" y="65532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44"/>
          <p:cNvSpPr txBox="1">
            <a:spLocks noGrp="1"/>
          </p:cNvSpPr>
          <p:nvPr>
            <p:ph type="ftr" idx="11"/>
          </p:nvPr>
        </p:nvSpPr>
        <p:spPr>
          <a:xfrm>
            <a:off x="1371600" y="655320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44"/>
          <p:cNvSpPr txBox="1">
            <a:spLocks noGrp="1"/>
          </p:cNvSpPr>
          <p:nvPr>
            <p:ph type="sldNum" idx="12"/>
          </p:nvPr>
        </p:nvSpPr>
        <p:spPr>
          <a:xfrm>
            <a:off x="7010400" y="152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4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34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54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54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34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34"/>
          <p:cNvSpPr txBox="1">
            <a:spLocks noGrp="1"/>
          </p:cNvSpPr>
          <p:nvPr>
            <p:ph type="sldNum" idx="12"/>
          </p:nvPr>
        </p:nvSpPr>
        <p:spPr>
          <a:xfrm>
            <a:off x="7010400" y="152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5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A196F"/>
                </a:solidFill>
              </a:defRPr>
            </a:lvl1pPr>
            <a:lvl2pPr lvl="1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35"/>
          <p:cNvSpPr txBox="1">
            <a:spLocks noGrp="1"/>
          </p:cNvSpPr>
          <p:nvPr>
            <p:ph type="dt" idx="10"/>
          </p:nvPr>
        </p:nvSpPr>
        <p:spPr>
          <a:xfrm>
            <a:off x="685800" y="65532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5"/>
          <p:cNvSpPr txBox="1">
            <a:spLocks noGrp="1"/>
          </p:cNvSpPr>
          <p:nvPr>
            <p:ph type="ftr" idx="11"/>
          </p:nvPr>
        </p:nvSpPr>
        <p:spPr>
          <a:xfrm>
            <a:off x="1371600" y="655320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35"/>
          <p:cNvSpPr txBox="1">
            <a:spLocks noGrp="1"/>
          </p:cNvSpPr>
          <p:nvPr>
            <p:ph type="sldNum" idx="12"/>
          </p:nvPr>
        </p:nvSpPr>
        <p:spPr>
          <a:xfrm>
            <a:off x="7010400" y="152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6"/>
          <p:cNvSpPr txBox="1">
            <a:spLocks noGrp="1"/>
          </p:cNvSpPr>
          <p:nvPr>
            <p:ph type="dt" idx="10"/>
          </p:nvPr>
        </p:nvSpPr>
        <p:spPr>
          <a:xfrm>
            <a:off x="685800" y="65532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36"/>
          <p:cNvSpPr txBox="1">
            <a:spLocks noGrp="1"/>
          </p:cNvSpPr>
          <p:nvPr>
            <p:ph type="ftr" idx="11"/>
          </p:nvPr>
        </p:nvSpPr>
        <p:spPr>
          <a:xfrm>
            <a:off x="1371600" y="655320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36"/>
          <p:cNvSpPr txBox="1">
            <a:spLocks noGrp="1"/>
          </p:cNvSpPr>
          <p:nvPr>
            <p:ph type="sldNum" idx="12"/>
          </p:nvPr>
        </p:nvSpPr>
        <p:spPr>
          <a:xfrm>
            <a:off x="7010400" y="152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" y="152400"/>
            <a:ext cx="1185516" cy="3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32"/>
          <p:cNvSpPr txBox="1">
            <a:spLocks noGrp="1"/>
          </p:cNvSpPr>
          <p:nvPr>
            <p:ph type="ctrTitle"/>
          </p:nvPr>
        </p:nvSpPr>
        <p:spPr>
          <a:xfrm>
            <a:off x="609600" y="2209800"/>
            <a:ext cx="8229600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400"/>
            </a:lvl1pPr>
            <a:lvl2pPr lvl="1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2"/>
          <p:cNvSpPr txBox="1">
            <a:spLocks noGrp="1"/>
          </p:cNvSpPr>
          <p:nvPr>
            <p:ph type="subTitle" idx="1"/>
          </p:nvPr>
        </p:nvSpPr>
        <p:spPr>
          <a:xfrm>
            <a:off x="609600" y="48768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  <a:defRPr/>
            </a:lvl1pPr>
            <a:lvl2pPr lvl="1" algn="l">
              <a:spcBef>
                <a:spcPts val="54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5pPr>
            <a:lvl6pPr lvl="5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6pPr>
            <a:lvl7pPr lvl="6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7pPr>
            <a:lvl8pPr lvl="7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8pPr>
            <a:lvl9pPr lvl="8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32"/>
          <p:cNvSpPr txBox="1">
            <a:spLocks noGrp="1"/>
          </p:cNvSpPr>
          <p:nvPr>
            <p:ph type="sldNum" idx="12"/>
          </p:nvPr>
        </p:nvSpPr>
        <p:spPr>
          <a:xfrm>
            <a:off x="7010400" y="152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500" b="1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>
              <a:solidFill>
                <a:srgbClr val="FFFFFF"/>
              </a:solidFill>
            </a:endParaRPr>
          </a:p>
        </p:txBody>
      </p:sp>
      <p:sp>
        <p:nvSpPr>
          <p:cNvPr id="49" name="Google Shape;49;p32"/>
          <p:cNvSpPr txBox="1">
            <a:spLocks noGrp="1"/>
          </p:cNvSpPr>
          <p:nvPr>
            <p:ph type="dt" idx="10"/>
          </p:nvPr>
        </p:nvSpPr>
        <p:spPr>
          <a:xfrm>
            <a:off x="685800" y="65532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32"/>
          <p:cNvSpPr txBox="1">
            <a:spLocks noGrp="1"/>
          </p:cNvSpPr>
          <p:nvPr>
            <p:ph type="ftr" idx="11"/>
          </p:nvPr>
        </p:nvSpPr>
        <p:spPr>
          <a:xfrm>
            <a:off x="1371600" y="655320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7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7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Clr>
                <a:srgbClr val="2A196F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540"/>
              </a:spcBef>
              <a:spcAft>
                <a:spcPts val="0"/>
              </a:spcAft>
              <a:buClr>
                <a:srgbClr val="2A196F"/>
              </a:buClr>
              <a:buSzPts val="1800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Clr>
                <a:srgbClr val="2A196F"/>
              </a:buClr>
              <a:buSzPts val="1400"/>
              <a:buNone/>
              <a:defRPr sz="1400"/>
            </a:lvl4pPr>
            <a:lvl5pPr marL="2286000" lvl="4" indent="-228600" algn="l">
              <a:lnSpc>
                <a:spcPct val="140000"/>
              </a:lnSpc>
              <a:spcBef>
                <a:spcPts val="280"/>
              </a:spcBef>
              <a:spcAft>
                <a:spcPts val="0"/>
              </a:spcAft>
              <a:buClr>
                <a:srgbClr val="2A196F"/>
              </a:buClr>
              <a:buSzPts val="1400"/>
              <a:buNone/>
              <a:defRPr sz="1400"/>
            </a:lvl5pPr>
            <a:lvl6pPr marL="2743200" lvl="5" indent="-228600" algn="l">
              <a:lnSpc>
                <a:spcPct val="140000"/>
              </a:lnSpc>
              <a:spcBef>
                <a:spcPts val="280"/>
              </a:spcBef>
              <a:spcAft>
                <a:spcPts val="0"/>
              </a:spcAft>
              <a:buClr>
                <a:srgbClr val="2A196F"/>
              </a:buClr>
              <a:buSzPts val="1400"/>
              <a:buNone/>
              <a:defRPr sz="1400"/>
            </a:lvl6pPr>
            <a:lvl7pPr marL="3200400" lvl="6" indent="-228600" algn="l">
              <a:lnSpc>
                <a:spcPct val="140000"/>
              </a:lnSpc>
              <a:spcBef>
                <a:spcPts val="280"/>
              </a:spcBef>
              <a:spcAft>
                <a:spcPts val="0"/>
              </a:spcAft>
              <a:buClr>
                <a:srgbClr val="2A196F"/>
              </a:buClr>
              <a:buSzPts val="1400"/>
              <a:buNone/>
              <a:defRPr sz="1400"/>
            </a:lvl7pPr>
            <a:lvl8pPr marL="3657600" lvl="7" indent="-228600" algn="l">
              <a:lnSpc>
                <a:spcPct val="140000"/>
              </a:lnSpc>
              <a:spcBef>
                <a:spcPts val="280"/>
              </a:spcBef>
              <a:spcAft>
                <a:spcPts val="0"/>
              </a:spcAft>
              <a:buClr>
                <a:srgbClr val="2A196F"/>
              </a:buClr>
              <a:buSzPts val="1400"/>
              <a:buNone/>
              <a:defRPr sz="1400"/>
            </a:lvl8pPr>
            <a:lvl9pPr marL="4114800" lvl="8" indent="-228600" algn="l">
              <a:lnSpc>
                <a:spcPct val="140000"/>
              </a:lnSpc>
              <a:spcBef>
                <a:spcPts val="280"/>
              </a:spcBef>
              <a:spcAft>
                <a:spcPts val="0"/>
              </a:spcAft>
              <a:buClr>
                <a:srgbClr val="2A196F"/>
              </a:buClr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54" name="Google Shape;54;p37"/>
          <p:cNvSpPr txBox="1">
            <a:spLocks noGrp="1"/>
          </p:cNvSpPr>
          <p:nvPr>
            <p:ph type="dt" idx="10"/>
          </p:nvPr>
        </p:nvSpPr>
        <p:spPr>
          <a:xfrm>
            <a:off x="685800" y="65532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7"/>
          <p:cNvSpPr txBox="1">
            <a:spLocks noGrp="1"/>
          </p:cNvSpPr>
          <p:nvPr>
            <p:ph type="ftr" idx="11"/>
          </p:nvPr>
        </p:nvSpPr>
        <p:spPr>
          <a:xfrm>
            <a:off x="1371600" y="655320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7"/>
          <p:cNvSpPr txBox="1">
            <a:spLocks noGrp="1"/>
          </p:cNvSpPr>
          <p:nvPr>
            <p:ph type="sldNum" idx="12"/>
          </p:nvPr>
        </p:nvSpPr>
        <p:spPr>
          <a:xfrm>
            <a:off x="7010400" y="152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38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8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4038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720"/>
              </a:spcBef>
              <a:spcAft>
                <a:spcPts val="0"/>
              </a:spcAft>
              <a:buClr>
                <a:srgbClr val="2A196F"/>
              </a:buClr>
              <a:buSzPts val="2400"/>
              <a:buChar char="•"/>
              <a:defRPr sz="2400"/>
            </a:lvl2pPr>
            <a:lvl3pPr marL="1371600" lvl="2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 sz="1800"/>
            </a:lvl5pPr>
            <a:lvl6pPr marL="2743200" lvl="5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60" name="Google Shape;60;p38"/>
          <p:cNvSpPr txBox="1">
            <a:spLocks noGrp="1"/>
          </p:cNvSpPr>
          <p:nvPr>
            <p:ph type="body" idx="2"/>
          </p:nvPr>
        </p:nvSpPr>
        <p:spPr>
          <a:xfrm>
            <a:off x="4800600" y="2362200"/>
            <a:ext cx="4038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720"/>
              </a:spcBef>
              <a:spcAft>
                <a:spcPts val="0"/>
              </a:spcAft>
              <a:buClr>
                <a:srgbClr val="2A196F"/>
              </a:buClr>
              <a:buSzPts val="2400"/>
              <a:buChar char="•"/>
              <a:defRPr sz="2400"/>
            </a:lvl2pPr>
            <a:lvl3pPr marL="1371600" lvl="2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lnSpc>
                <a:spcPct val="12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 sz="1800"/>
            </a:lvl5pPr>
            <a:lvl6pPr marL="2743200" lvl="5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40000"/>
              </a:lnSpc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61" name="Google Shape;61;p38"/>
          <p:cNvSpPr txBox="1">
            <a:spLocks noGrp="1"/>
          </p:cNvSpPr>
          <p:nvPr>
            <p:ph type="dt" idx="10"/>
          </p:nvPr>
        </p:nvSpPr>
        <p:spPr>
          <a:xfrm>
            <a:off x="685800" y="65532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38"/>
          <p:cNvSpPr txBox="1">
            <a:spLocks noGrp="1"/>
          </p:cNvSpPr>
          <p:nvPr>
            <p:ph type="ftr" idx="11"/>
          </p:nvPr>
        </p:nvSpPr>
        <p:spPr>
          <a:xfrm>
            <a:off x="1371600" y="655320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8"/>
          <p:cNvSpPr txBox="1">
            <a:spLocks noGrp="1"/>
          </p:cNvSpPr>
          <p:nvPr>
            <p:ph type="sldNum" idx="12"/>
          </p:nvPr>
        </p:nvSpPr>
        <p:spPr>
          <a:xfrm>
            <a:off x="7010400" y="152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3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9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720"/>
              </a:spcBef>
              <a:spcAft>
                <a:spcPts val="0"/>
              </a:spcAft>
              <a:buClr>
                <a:srgbClr val="2A196F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Clr>
                <a:srgbClr val="2A196F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7" name="Google Shape;67;p3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720"/>
              </a:spcBef>
              <a:spcAft>
                <a:spcPts val="0"/>
              </a:spcAft>
              <a:buClr>
                <a:srgbClr val="2A196F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600"/>
              </a:spcBef>
              <a:spcAft>
                <a:spcPts val="0"/>
              </a:spcAft>
              <a:buClr>
                <a:srgbClr val="2A196F"/>
              </a:buClr>
              <a:buSzPts val="2000"/>
              <a:buChar char="•"/>
              <a:defRPr sz="2000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lnSpc>
                <a:spcPct val="120000"/>
              </a:lnSpc>
              <a:spcBef>
                <a:spcPts val="32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3302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Char char="•"/>
              <a:defRPr sz="1600"/>
            </a:lvl5pPr>
            <a:lvl6pPr marL="2743200" lvl="5" indent="-3302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8" name="Google Shape;68;p39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720"/>
              </a:spcBef>
              <a:spcAft>
                <a:spcPts val="0"/>
              </a:spcAft>
              <a:buClr>
                <a:srgbClr val="2A196F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600"/>
              </a:spcBef>
              <a:spcAft>
                <a:spcPts val="0"/>
              </a:spcAft>
              <a:buClr>
                <a:srgbClr val="2A196F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9" name="Google Shape;69;p3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720"/>
              </a:spcBef>
              <a:spcAft>
                <a:spcPts val="0"/>
              </a:spcAft>
              <a:buClr>
                <a:srgbClr val="2A196F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600"/>
              </a:spcBef>
              <a:spcAft>
                <a:spcPts val="0"/>
              </a:spcAft>
              <a:buClr>
                <a:srgbClr val="2A196F"/>
              </a:buClr>
              <a:buSzPts val="2000"/>
              <a:buChar char="•"/>
              <a:defRPr sz="2000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lnSpc>
                <a:spcPct val="120000"/>
              </a:lnSpc>
              <a:spcBef>
                <a:spcPts val="32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3302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Char char="•"/>
              <a:defRPr sz="1600"/>
            </a:lvl5pPr>
            <a:lvl6pPr marL="2743200" lvl="5" indent="-3302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40000"/>
              </a:lnSpc>
              <a:spcBef>
                <a:spcPts val="320"/>
              </a:spcBef>
              <a:spcAft>
                <a:spcPts val="0"/>
              </a:spcAft>
              <a:buClr>
                <a:srgbClr val="2A196F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70" name="Google Shape;70;p39"/>
          <p:cNvSpPr txBox="1">
            <a:spLocks noGrp="1"/>
          </p:cNvSpPr>
          <p:nvPr>
            <p:ph type="dt" idx="10"/>
          </p:nvPr>
        </p:nvSpPr>
        <p:spPr>
          <a:xfrm>
            <a:off x="685800" y="65532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9"/>
          <p:cNvSpPr txBox="1">
            <a:spLocks noGrp="1"/>
          </p:cNvSpPr>
          <p:nvPr>
            <p:ph type="ftr" idx="11"/>
          </p:nvPr>
        </p:nvSpPr>
        <p:spPr>
          <a:xfrm>
            <a:off x="1371600" y="655320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9"/>
          <p:cNvSpPr txBox="1">
            <a:spLocks noGrp="1"/>
          </p:cNvSpPr>
          <p:nvPr>
            <p:ph type="sldNum" idx="12"/>
          </p:nvPr>
        </p:nvSpPr>
        <p:spPr>
          <a:xfrm>
            <a:off x="7010400" y="152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4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ts val="2800"/>
              <a:buChar char="•"/>
              <a:defRPr sz="2800"/>
            </a:lvl2pPr>
            <a:lvl3pPr marL="1371600" lvl="2" indent="-228600" algn="l">
              <a:spcBef>
                <a:spcPts val="480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355600" algn="l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Clr>
                <a:srgbClr val="2A196F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Clr>
                <a:srgbClr val="2A196F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Clr>
                <a:srgbClr val="2A196F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Clr>
                <a:srgbClr val="2A196F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Clr>
                <a:srgbClr val="2A196F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6" name="Google Shape;76;p4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Clr>
                <a:srgbClr val="2A196F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2A196F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rgbClr val="2A196F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12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7" name="Google Shape;77;p40"/>
          <p:cNvSpPr txBox="1">
            <a:spLocks noGrp="1"/>
          </p:cNvSpPr>
          <p:nvPr>
            <p:ph type="dt" idx="10"/>
          </p:nvPr>
        </p:nvSpPr>
        <p:spPr>
          <a:xfrm>
            <a:off x="685800" y="65532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40"/>
          <p:cNvSpPr txBox="1">
            <a:spLocks noGrp="1"/>
          </p:cNvSpPr>
          <p:nvPr>
            <p:ph type="ftr" idx="11"/>
          </p:nvPr>
        </p:nvSpPr>
        <p:spPr>
          <a:xfrm>
            <a:off x="1371600" y="655320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40"/>
          <p:cNvSpPr txBox="1">
            <a:spLocks noGrp="1"/>
          </p:cNvSpPr>
          <p:nvPr>
            <p:ph type="sldNum" idx="12"/>
          </p:nvPr>
        </p:nvSpPr>
        <p:spPr>
          <a:xfrm>
            <a:off x="7010400" y="152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1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31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750" algn="l" rtl="0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750" algn="l" rtl="0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750" algn="l" rtl="0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750" algn="l" rtl="0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750" algn="l" rtl="0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31"/>
          <p:cNvSpPr txBox="1">
            <a:spLocks noGrp="1"/>
          </p:cNvSpPr>
          <p:nvPr>
            <p:ph type="dt" idx="10"/>
          </p:nvPr>
        </p:nvSpPr>
        <p:spPr>
          <a:xfrm>
            <a:off x="685800" y="65532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31"/>
          <p:cNvSpPr txBox="1">
            <a:spLocks noGrp="1"/>
          </p:cNvSpPr>
          <p:nvPr>
            <p:ph type="ftr" idx="11"/>
          </p:nvPr>
        </p:nvSpPr>
        <p:spPr>
          <a:xfrm>
            <a:off x="1371600" y="655320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31"/>
          <p:cNvSpPr txBox="1">
            <a:spLocks noGrp="1"/>
          </p:cNvSpPr>
          <p:nvPr>
            <p:ph type="sldNum" idx="12"/>
          </p:nvPr>
        </p:nvSpPr>
        <p:spPr>
          <a:xfrm>
            <a:off x="7010400" y="152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15" name="Google Shape;15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152400"/>
            <a:ext cx="1185515" cy="360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0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Google Shape;25;p30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85750" algn="l" rtl="0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85750" algn="l" rtl="0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85750" algn="l" rtl="0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85750" algn="l" rtl="0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85750" algn="l" rtl="0">
              <a:lnSpc>
                <a:spcPct val="140000"/>
              </a:lnSpc>
              <a:spcBef>
                <a:spcPts val="180"/>
              </a:spcBef>
              <a:spcAft>
                <a:spcPts val="0"/>
              </a:spcAft>
              <a:buClr>
                <a:srgbClr val="2A196F"/>
              </a:buClr>
              <a:buSzPts val="900"/>
              <a:buFont typeface="Arial"/>
              <a:buChar char="•"/>
              <a:defRPr sz="9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30"/>
          <p:cNvSpPr txBox="1">
            <a:spLocks noGrp="1"/>
          </p:cNvSpPr>
          <p:nvPr>
            <p:ph type="dt" idx="10"/>
          </p:nvPr>
        </p:nvSpPr>
        <p:spPr>
          <a:xfrm>
            <a:off x="685800" y="6553200"/>
            <a:ext cx="914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30"/>
          <p:cNvSpPr txBox="1">
            <a:spLocks noGrp="1"/>
          </p:cNvSpPr>
          <p:nvPr>
            <p:ph type="ftr" idx="11"/>
          </p:nvPr>
        </p:nvSpPr>
        <p:spPr>
          <a:xfrm>
            <a:off x="1371600" y="655320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30"/>
          <p:cNvSpPr txBox="1">
            <a:spLocks noGrp="1"/>
          </p:cNvSpPr>
          <p:nvPr>
            <p:ph type="sldNum" idx="12"/>
          </p:nvPr>
        </p:nvSpPr>
        <p:spPr>
          <a:xfrm>
            <a:off x="7010400" y="152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500" b="0" i="0" u="none" strike="noStrike" cap="none">
                <a:solidFill>
                  <a:srgbClr val="2A196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pic>
        <p:nvPicPr>
          <p:cNvPr id="29" name="Google Shape;29;p3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" y="152400"/>
            <a:ext cx="1185515" cy="360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"/>
          <p:cNvSpPr txBox="1">
            <a:spLocks noGrp="1"/>
          </p:cNvSpPr>
          <p:nvPr>
            <p:ph type="ctrTitle"/>
          </p:nvPr>
        </p:nvSpPr>
        <p:spPr>
          <a:xfrm>
            <a:off x="611560" y="1844824"/>
            <a:ext cx="8229600" cy="2304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Let’s ‘Face it’: Striving for Fair, accurate and transparent assessment</a:t>
            </a:r>
            <a:endParaRPr/>
          </a:p>
        </p:txBody>
      </p:sp>
      <p:sp>
        <p:nvSpPr>
          <p:cNvPr id="112" name="Google Shape;112;p1"/>
          <p:cNvSpPr txBox="1">
            <a:spLocks noGrp="1"/>
          </p:cNvSpPr>
          <p:nvPr>
            <p:ph type="subTitle" idx="1"/>
          </p:nvPr>
        </p:nvSpPr>
        <p:spPr>
          <a:xfrm>
            <a:off x="609600" y="48768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/>
              <a:t>Dr Karen Ford</a:t>
            </a:r>
            <a:br>
              <a:rPr lang="en-GB"/>
            </a:br>
            <a:endParaRPr/>
          </a:p>
        </p:txBody>
      </p:sp>
      <p:sp>
        <p:nvSpPr>
          <p:cNvPr id="113" name="Google Shape;113;p1"/>
          <p:cNvSpPr txBox="1">
            <a:spLocks noGrp="1"/>
          </p:cNvSpPr>
          <p:nvPr>
            <p:ph type="ftr" idx="11"/>
          </p:nvPr>
        </p:nvSpPr>
        <p:spPr>
          <a:xfrm>
            <a:off x="643018" y="651892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0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The design brief</a:t>
            </a:r>
            <a:endParaRPr/>
          </a:p>
        </p:txBody>
      </p:sp>
      <p:sp>
        <p:nvSpPr>
          <p:cNvPr id="189" name="Google Shape;189;p10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/>
              <a:t>Create an illustration for a greeting card using the theme “Emotions”.  The illustration should use a range of colours and the design should be flexible to enable adaptation to a range of card formats.</a:t>
            </a:r>
            <a:endParaRPr/>
          </a:p>
          <a:p>
            <a:pPr marL="0" lvl="0" indent="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/>
          </a:p>
        </p:txBody>
      </p:sp>
      <p:sp>
        <p:nvSpPr>
          <p:cNvPr id="190" name="Google Shape;190;p10"/>
          <p:cNvSpPr txBox="1">
            <a:spLocks noGrp="1"/>
          </p:cNvSpPr>
          <p:nvPr>
            <p:ph type="ftr" idx="11"/>
          </p:nvPr>
        </p:nvSpPr>
        <p:spPr>
          <a:xfrm>
            <a:off x="611560" y="660947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191" name="Google Shape;191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32240" y="404664"/>
            <a:ext cx="1944216" cy="161541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1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Grade the illustration</a:t>
            </a:r>
            <a:endParaRPr/>
          </a:p>
        </p:txBody>
      </p:sp>
      <p:sp>
        <p:nvSpPr>
          <p:cNvPr id="198" name="Google Shape;198;p11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4400"/>
              <a:buFont typeface="Arial"/>
              <a:buChar char="•"/>
            </a:pPr>
            <a:r>
              <a:rPr lang="en-GB" sz="4400"/>
              <a:t>Merit?</a:t>
            </a:r>
            <a:endParaRPr/>
          </a:p>
          <a:p>
            <a:pPr marL="342900" lvl="0" indent="-342900" algn="l" rtl="0">
              <a:spcBef>
                <a:spcPts val="1320"/>
              </a:spcBef>
              <a:spcAft>
                <a:spcPts val="0"/>
              </a:spcAft>
              <a:buClr>
                <a:srgbClr val="2A196F"/>
              </a:buClr>
              <a:buSzPts val="4400"/>
              <a:buFont typeface="Arial"/>
              <a:buChar char="•"/>
            </a:pPr>
            <a:r>
              <a:rPr lang="en-GB" sz="4400"/>
              <a:t>Pass?</a:t>
            </a:r>
            <a:endParaRPr/>
          </a:p>
          <a:p>
            <a:pPr marL="342900" lvl="0" indent="-342900" algn="l" rtl="0">
              <a:spcBef>
                <a:spcPts val="1320"/>
              </a:spcBef>
              <a:spcAft>
                <a:spcPts val="0"/>
              </a:spcAft>
              <a:buClr>
                <a:srgbClr val="2A196F"/>
              </a:buClr>
              <a:buSzPts val="4400"/>
              <a:buFont typeface="Arial"/>
              <a:buChar char="•"/>
            </a:pPr>
            <a:r>
              <a:rPr lang="en-GB" sz="4400"/>
              <a:t>Fail?</a:t>
            </a:r>
            <a:endParaRPr/>
          </a:p>
        </p:txBody>
      </p:sp>
      <p:pic>
        <p:nvPicPr>
          <p:cNvPr id="199" name="Google Shape;199;p11" descr="C:\Temp\Temporary Internet Files\Content.IE5\YCQ68GYV\MC900423171[1].wm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91879" y="2420888"/>
            <a:ext cx="684076" cy="68407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11" descr="C:\Temp\Temporary Internet Files\Content.IE5\5FS8FZT5\MC900423169[1].wmf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91880" y="3386366"/>
            <a:ext cx="684075" cy="684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11" descr="C:\Temp\Temporary Internet Files\Content.IE5\YCQ68GYV\MC900423167[1].wmf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491880" y="4221088"/>
            <a:ext cx="684075" cy="684075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p11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2"/>
          <p:cNvSpPr txBox="1">
            <a:spLocks noGrp="1"/>
          </p:cNvSpPr>
          <p:nvPr>
            <p:ph type="ftr" idx="11"/>
          </p:nvPr>
        </p:nvSpPr>
        <p:spPr>
          <a:xfrm>
            <a:off x="2919264" y="6581336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209" name="Google Shape;209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3608" y="590393"/>
            <a:ext cx="7056784" cy="55712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3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Marking outcome</a:t>
            </a:r>
            <a:endParaRPr/>
          </a:p>
        </p:txBody>
      </p:sp>
      <p:sp>
        <p:nvSpPr>
          <p:cNvPr id="216" name="Google Shape;216;p13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87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Did we all agree on the grade to be awarded?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Why, why not?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If we all agree, have we marked accurately?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Ask yourself how would we know? (think about evidence)</a:t>
            </a:r>
            <a:endParaRPr/>
          </a:p>
        </p:txBody>
      </p:sp>
      <p:sp>
        <p:nvSpPr>
          <p:cNvPr id="217" name="Google Shape;217;p13"/>
          <p:cNvSpPr txBox="1">
            <a:spLocks noGrp="1"/>
          </p:cNvSpPr>
          <p:nvPr>
            <p:ph type="ftr" idx="11"/>
          </p:nvPr>
        </p:nvSpPr>
        <p:spPr>
          <a:xfrm>
            <a:off x="609600" y="6501081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4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/>
              <a:t>What were we measuring (outcomes)?</a:t>
            </a:r>
            <a:endParaRPr sz="3600"/>
          </a:p>
        </p:txBody>
      </p:sp>
      <p:sp>
        <p:nvSpPr>
          <p:cNvPr id="224" name="Google Shape;224;p14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 dirty="0"/>
              <a:t>Communicates specific emotions clearly</a:t>
            </a:r>
            <a:endParaRPr dirty="0"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 dirty="0"/>
              <a:t>Uses an appropriate range of emotions</a:t>
            </a:r>
            <a:endParaRPr dirty="0"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 dirty="0"/>
              <a:t>Uses a range of colours</a:t>
            </a:r>
            <a:endParaRPr dirty="0"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 dirty="0"/>
              <a:t>Uses space in a flexible way to enable adaptation to alternative card formats</a:t>
            </a:r>
            <a:endParaRPr dirty="0"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660066"/>
              </a:buClr>
              <a:buSzPts val="3200"/>
              <a:buFont typeface="Arial"/>
              <a:buChar char="•"/>
            </a:pPr>
            <a:r>
              <a:rPr lang="en-GB" b="1" dirty="0">
                <a:solidFill>
                  <a:srgbClr val="660066"/>
                </a:solidFill>
              </a:rPr>
              <a:t>Mark again using these</a:t>
            </a:r>
            <a:endParaRPr dirty="0"/>
          </a:p>
        </p:txBody>
      </p:sp>
      <p:sp>
        <p:nvSpPr>
          <p:cNvPr id="225" name="Google Shape;225;p14"/>
          <p:cNvSpPr txBox="1">
            <a:spLocks noGrp="1"/>
          </p:cNvSpPr>
          <p:nvPr>
            <p:ph type="ftr" idx="11"/>
          </p:nvPr>
        </p:nvSpPr>
        <p:spPr>
          <a:xfrm>
            <a:off x="60960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5"/>
          <p:cNvSpPr txBox="1">
            <a:spLocks noGrp="1"/>
          </p:cNvSpPr>
          <p:nvPr>
            <p:ph type="body" idx="1"/>
          </p:nvPr>
        </p:nvSpPr>
        <p:spPr>
          <a:xfrm>
            <a:off x="914400" y="4869160"/>
            <a:ext cx="8229600" cy="18722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2000"/>
              <a:buFont typeface="Arial"/>
              <a:buChar char="•"/>
            </a:pPr>
            <a:r>
              <a:rPr lang="en-GB" sz="2000"/>
              <a:t>Communicates specific emotions clearly</a:t>
            </a:r>
            <a:endParaRPr/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Clr>
                <a:srgbClr val="2A196F"/>
              </a:buClr>
              <a:buSzPts val="2000"/>
              <a:buFont typeface="Arial"/>
              <a:buChar char="•"/>
            </a:pPr>
            <a:r>
              <a:rPr lang="en-GB" sz="2000"/>
              <a:t>Uses an appropriate range of emotions</a:t>
            </a:r>
            <a:endParaRPr/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Clr>
                <a:srgbClr val="2A196F"/>
              </a:buClr>
              <a:buSzPts val="2000"/>
              <a:buFont typeface="Arial"/>
              <a:buChar char="•"/>
            </a:pPr>
            <a:r>
              <a:rPr lang="en-GB" sz="2000"/>
              <a:t>Uses a range of colours</a:t>
            </a:r>
            <a:endParaRPr/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Clr>
                <a:srgbClr val="2A196F"/>
              </a:buClr>
              <a:buSzPts val="2000"/>
              <a:buFont typeface="Arial"/>
              <a:buChar char="•"/>
            </a:pPr>
            <a:r>
              <a:rPr lang="en-GB" sz="2000"/>
              <a:t>Uses space in a flexible way to enable adaptation to              alternative card formats</a:t>
            </a:r>
            <a:endParaRPr/>
          </a:p>
          <a:p>
            <a:pPr marL="342900" lvl="0" indent="-1397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/>
          </a:p>
          <a:p>
            <a:pPr marL="342900" lvl="0" indent="-1397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/>
          </a:p>
          <a:p>
            <a:pPr marL="342900" lvl="0" indent="-1397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/>
          </a:p>
          <a:p>
            <a:pPr marL="342900" lvl="0" indent="-1397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/>
          </a:p>
        </p:txBody>
      </p:sp>
      <p:sp>
        <p:nvSpPr>
          <p:cNvPr id="232" name="Google Shape;232;p15"/>
          <p:cNvSpPr txBox="1">
            <a:spLocks noGrp="1"/>
          </p:cNvSpPr>
          <p:nvPr>
            <p:ph type="ftr" idx="11"/>
          </p:nvPr>
        </p:nvSpPr>
        <p:spPr>
          <a:xfrm>
            <a:off x="2915816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233" name="Google Shape;233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94852" y="116632"/>
            <a:ext cx="5966534" cy="47525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6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Marking outcome</a:t>
            </a:r>
            <a:endParaRPr/>
          </a:p>
        </p:txBody>
      </p:sp>
      <p:sp>
        <p:nvSpPr>
          <p:cNvPr id="240" name="Google Shape;240;p16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Did we all agree on the grade to be awarded?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Why, why not?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If we all agree, have we marked accurately?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 b="1"/>
              <a:t>What else</a:t>
            </a:r>
            <a:r>
              <a:rPr lang="en-GB"/>
              <a:t> do we need to know?</a:t>
            </a:r>
            <a:endParaRPr/>
          </a:p>
        </p:txBody>
      </p:sp>
      <p:sp>
        <p:nvSpPr>
          <p:cNvPr id="241" name="Google Shape;241;p16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 Karen Ford</a:t>
            </a:r>
            <a:endParaRPr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7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1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Assessment criteria specify</a:t>
            </a:r>
            <a:br>
              <a:rPr lang="en-GB"/>
            </a:br>
            <a:endParaRPr/>
          </a:p>
        </p:txBody>
      </p:sp>
      <p:sp>
        <p:nvSpPr>
          <p:cNvPr id="248" name="Google Shape;248;p17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The evidence used to determine the </a:t>
            </a:r>
            <a:r>
              <a:rPr lang="en-GB" b="1"/>
              <a:t>achievement</a:t>
            </a:r>
            <a:r>
              <a:rPr lang="en-GB"/>
              <a:t> of the learning outcomes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Evidence used to determine the </a:t>
            </a:r>
            <a:r>
              <a:rPr lang="en-GB" b="1"/>
              <a:t>level</a:t>
            </a:r>
            <a:r>
              <a:rPr lang="en-GB"/>
              <a:t> of achievement</a:t>
            </a:r>
            <a:endParaRPr/>
          </a:p>
        </p:txBody>
      </p:sp>
      <p:sp>
        <p:nvSpPr>
          <p:cNvPr id="249" name="Google Shape;249;p17"/>
          <p:cNvSpPr txBox="1">
            <a:spLocks noGrp="1"/>
          </p:cNvSpPr>
          <p:nvPr>
            <p:ph type="ftr" idx="11"/>
          </p:nvPr>
        </p:nvSpPr>
        <p:spPr>
          <a:xfrm>
            <a:off x="611560" y="6581336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5" name="Google Shape;255;p18"/>
          <p:cNvGraphicFramePr/>
          <p:nvPr/>
        </p:nvGraphicFramePr>
        <p:xfrm>
          <a:off x="107504" y="1556792"/>
          <a:ext cx="8784975" cy="3384375"/>
        </p:xfrm>
        <a:graphic>
          <a:graphicData uri="http://schemas.openxmlformats.org/drawingml/2006/table">
            <a:tbl>
              <a:tblPr>
                <a:noFill/>
                <a:tableStyleId>{72A00476-F50D-43E8-B016-6EACEC13D8D4}</a:tableStyleId>
              </a:tblPr>
              <a:tblGrid>
                <a:gridCol w="1440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48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6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1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Descriptor</a:t>
                      </a:r>
                      <a:endParaRPr sz="1050" u="none" strike="noStrike" cap="none">
                        <a:solidFill>
                          <a:srgbClr val="00006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7900" marR="579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1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Merit</a:t>
                      </a:r>
                      <a:endParaRPr sz="1050" u="none" strike="noStrike" cap="none">
                        <a:solidFill>
                          <a:srgbClr val="00006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7900" marR="57900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1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Pass</a:t>
                      </a:r>
                      <a:endParaRPr sz="1050" u="none" strike="noStrike" cap="none">
                        <a:solidFill>
                          <a:srgbClr val="00006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7900" marR="579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1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Fail</a:t>
                      </a:r>
                      <a:endParaRPr sz="1050" u="none" strike="noStrike" cap="none">
                        <a:solidFill>
                          <a:srgbClr val="00006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7900" marR="579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25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1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Clarity of emotions </a:t>
                      </a:r>
                      <a:endParaRPr sz="1050" u="none" strike="noStrike" cap="none">
                        <a:solidFill>
                          <a:srgbClr val="00006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7900" marR="579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Emotions are clearly identifiable with viewers highly likely to agree on all of the emotions represented, ambiguity is very unlikely.  </a:t>
                      </a:r>
                      <a:endParaRPr/>
                    </a:p>
                  </a:txBody>
                  <a:tcPr marL="57900" marR="57900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Emotions are clearly identifiable with viewers highly likely to agree on some of the emotions represented, but a level of ambiguity is evident.  </a:t>
                      </a:r>
                      <a:endParaRPr/>
                    </a:p>
                  </a:txBody>
                  <a:tcPr marL="57900" marR="579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Emotions are not clearly identifiable with viewers highly unlikely to agree on any of the emotions represented; a high level of ambiguity is evident.  </a:t>
                      </a:r>
                      <a:endParaRPr/>
                    </a:p>
                  </a:txBody>
                  <a:tcPr marL="57900" marR="579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6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1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Range of emotions</a:t>
                      </a:r>
                      <a:endParaRPr sz="1050" u="none" strike="noStrike" cap="none">
                        <a:solidFill>
                          <a:srgbClr val="00006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7900" marR="579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More than four different emotions are evident (the artist has attempted to represent more than three).   </a:t>
                      </a:r>
                      <a:endParaRPr/>
                    </a:p>
                  </a:txBody>
                  <a:tcPr marL="57900" marR="57900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Three different emotions are evident (the artist has attempted to represent three).   </a:t>
                      </a:r>
                      <a:endParaRPr/>
                    </a:p>
                  </a:txBody>
                  <a:tcPr marL="57900" marR="579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Less than three different emotions are evident (the artist has not attempted to represent more than two)</a:t>
                      </a:r>
                      <a:endParaRPr/>
                    </a:p>
                  </a:txBody>
                  <a:tcPr marL="57900" marR="579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2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1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Use of colour</a:t>
                      </a:r>
                      <a:endParaRPr sz="1050" u="none" strike="noStrike" cap="none">
                        <a:solidFill>
                          <a:srgbClr val="00006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7900" marR="579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More than four colours have been used (not including the background).</a:t>
                      </a:r>
                      <a:endParaRPr/>
                    </a:p>
                  </a:txBody>
                  <a:tcPr marL="57900" marR="57900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Three or four colours have been used (not including the background).</a:t>
                      </a:r>
                      <a:endParaRPr/>
                    </a:p>
                  </a:txBody>
                  <a:tcPr marL="57900" marR="579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Less than two colours have been used (not including the background).</a:t>
                      </a:r>
                      <a:endParaRPr/>
                    </a:p>
                  </a:txBody>
                  <a:tcPr marL="57900" marR="579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8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b="1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Use of space</a:t>
                      </a:r>
                      <a:endParaRPr sz="1050" u="none" strike="noStrike" cap="none">
                        <a:solidFill>
                          <a:srgbClr val="000066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57900" marR="579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The illustration fits within the chosen format (rectangle or square or circle) and could fit in either of the other formats with little or no work required.  </a:t>
                      </a:r>
                      <a:endParaRPr/>
                    </a:p>
                  </a:txBody>
                  <a:tcPr marL="57900" marR="57900" marT="0" marB="0" anchor="ctr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The illustration fits within the chosen format (rectangle or square or circle) but some work would be required to adapt the illustration to fit in either of the other formats.  </a:t>
                      </a:r>
                      <a:endParaRPr/>
                    </a:p>
                  </a:txBody>
                  <a:tcPr marL="57900" marR="579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50" u="none" strike="noStrike" cap="none">
                          <a:solidFill>
                            <a:srgbClr val="00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The illustration fits poorly within the chosen format (rectangle or square or circle) and a significant amount would be required to adapt the illustration to fit in either of the other formats.  </a:t>
                      </a:r>
                      <a:endParaRPr/>
                    </a:p>
                  </a:txBody>
                  <a:tcPr marL="57900" marR="579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56" name="Google Shape;256;p18"/>
          <p:cNvSpPr txBox="1">
            <a:spLocks noGrp="1"/>
          </p:cNvSpPr>
          <p:nvPr>
            <p:ph type="ftr" idx="11"/>
          </p:nvPr>
        </p:nvSpPr>
        <p:spPr>
          <a:xfrm>
            <a:off x="1371600" y="655320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9"/>
          <p:cNvSpPr txBox="1">
            <a:spLocks noGrp="1"/>
          </p:cNvSpPr>
          <p:nvPr>
            <p:ph type="ftr" idx="11"/>
          </p:nvPr>
        </p:nvSpPr>
        <p:spPr>
          <a:xfrm>
            <a:off x="2919264" y="6553200"/>
            <a:ext cx="6224736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 Karen Ford</a:t>
            </a:r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263" name="Google Shape;263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9592" y="503815"/>
            <a:ext cx="7344816" cy="58503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Learning outcome</a:t>
            </a:r>
            <a:endParaRPr/>
          </a:p>
        </p:txBody>
      </p:sp>
      <p:sp>
        <p:nvSpPr>
          <p:cNvPr id="120" name="Google Shape;120;p2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2800"/>
              <a:buFont typeface="Arial"/>
              <a:buNone/>
            </a:pPr>
            <a:r>
              <a:rPr lang="en-GB" sz="2800" dirty="0"/>
              <a:t>By the end of the session, you should be able to: </a:t>
            </a:r>
            <a:endParaRPr dirty="0"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 dirty="0"/>
              <a:t>Discuss how to assess student work accurately and fairly</a:t>
            </a:r>
            <a:endParaRPr dirty="0"/>
          </a:p>
          <a:p>
            <a:pPr marL="342900" lvl="0" indent="-1397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 dirty="0"/>
          </a:p>
          <a:p>
            <a:pPr marL="342900" lvl="0" indent="-1397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 dirty="0"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 dirty="0"/>
          </a:p>
        </p:txBody>
      </p:sp>
      <p:sp>
        <p:nvSpPr>
          <p:cNvPr id="121" name="Google Shape;121;p2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20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How did we do this time?</a:t>
            </a:r>
            <a:endParaRPr/>
          </a:p>
        </p:txBody>
      </p:sp>
      <p:sp>
        <p:nvSpPr>
          <p:cNvPr id="270" name="Google Shape;270;p20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Did we all agree?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What issues does this raise for you?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What can you do about them?</a:t>
            </a:r>
            <a:endParaRPr/>
          </a:p>
          <a:p>
            <a:pPr marL="342900" lvl="0" indent="-1397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/>
          </a:p>
          <a:p>
            <a:pPr marL="342900" lvl="0" indent="-1397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/>
          </a:p>
        </p:txBody>
      </p:sp>
      <p:sp>
        <p:nvSpPr>
          <p:cNvPr id="271" name="Google Shape;271;p20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21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Valid marking</a:t>
            </a:r>
            <a:endParaRPr/>
          </a:p>
        </p:txBody>
      </p:sp>
      <p:sp>
        <p:nvSpPr>
          <p:cNvPr id="278" name="Google Shape;278;p21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Discuss any concerns about the criteria to your Module contact (this can help for the future)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However, your opinion of the criteria is irrelevant from a marking point of view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To ‘ensure’ valid marking you must use the criteria</a:t>
            </a:r>
            <a:endParaRPr/>
          </a:p>
        </p:txBody>
      </p:sp>
      <p:sp>
        <p:nvSpPr>
          <p:cNvPr id="279" name="Google Shape;279;p21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22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Checklist for markers:</a:t>
            </a:r>
            <a:endParaRPr/>
          </a:p>
        </p:txBody>
      </p:sp>
      <p:sp>
        <p:nvSpPr>
          <p:cNvPr id="286" name="Google Shape;286;p22"/>
          <p:cNvSpPr txBox="1">
            <a:spLocks noGrp="1"/>
          </p:cNvSpPr>
          <p:nvPr>
            <p:ph type="body" idx="1"/>
          </p:nvPr>
        </p:nvSpPr>
        <p:spPr>
          <a:xfrm>
            <a:off x="611560" y="2132856"/>
            <a:ext cx="8229600" cy="4464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What is the assessment task?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What teaching and learning activities have led to the assessment task?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What learning outcomes are being assessed?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What are the assessment criteria -evidence for achievement and levels</a:t>
            </a:r>
            <a:endParaRPr/>
          </a:p>
        </p:txBody>
      </p:sp>
      <p:sp>
        <p:nvSpPr>
          <p:cNvPr id="287" name="Google Shape;287;p22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3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Review: Key concepts</a:t>
            </a:r>
            <a:endParaRPr/>
          </a:p>
        </p:txBody>
      </p:sp>
      <p:sp>
        <p:nvSpPr>
          <p:cNvPr id="294" name="Google Shape;294;p23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525252"/>
              </a:buClr>
              <a:buSzPts val="3200"/>
              <a:buFont typeface="Arial"/>
              <a:buNone/>
            </a:pPr>
            <a:r>
              <a:rPr lang="en-GB">
                <a:solidFill>
                  <a:srgbClr val="525252"/>
                </a:solidFill>
              </a:rPr>
              <a:t>Validity: The assessor is measuring what the assessment is intended to measure</a:t>
            </a:r>
            <a:endParaRPr/>
          </a:p>
          <a:p>
            <a:pPr marL="0" lvl="0" indent="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/>
              <a:t>Reliability: Consistent marking - as an individual and among assessors (markers) </a:t>
            </a:r>
            <a:endParaRPr/>
          </a:p>
          <a:p>
            <a:pPr marL="0" lvl="0" indent="0" algn="l" rtl="0">
              <a:spcBef>
                <a:spcPts val="720"/>
              </a:spcBef>
              <a:spcAft>
                <a:spcPts val="0"/>
              </a:spcAft>
              <a:buClr>
                <a:srgbClr val="2A196F"/>
              </a:buClr>
              <a:buSzPts val="2400"/>
              <a:buFont typeface="Arial"/>
              <a:buNone/>
            </a:pPr>
            <a:r>
              <a:rPr lang="en-GB" sz="2400"/>
              <a:t>…and consistency across assessment activities e.g. exam papers across cohorts (but not your remit?)</a:t>
            </a:r>
            <a:endParaRPr/>
          </a:p>
          <a:p>
            <a:pPr marL="0" lvl="0" indent="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br>
              <a:rPr lang="en-GB"/>
            </a:br>
            <a:br>
              <a:rPr lang="en-GB"/>
            </a:br>
            <a:endParaRPr/>
          </a:p>
        </p:txBody>
      </p:sp>
      <p:sp>
        <p:nvSpPr>
          <p:cNvPr id="295" name="Google Shape;295;p23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24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Factors Affecting Reliability</a:t>
            </a:r>
            <a:endParaRPr/>
          </a:p>
        </p:txBody>
      </p:sp>
      <p:sp>
        <p:nvSpPr>
          <p:cNvPr id="302" name="Google Shape;302;p24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8751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/>
              <a:t>With your neighbours….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/>
              <a:t>…..brainstorm the factors that can affect reliability in assessing student work.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/>
              <a:t>…..identify what can be done to improve reliability?</a:t>
            </a:r>
            <a:endParaRPr/>
          </a:p>
        </p:txBody>
      </p:sp>
      <p:sp>
        <p:nvSpPr>
          <p:cNvPr id="303" name="Google Shape;303;p24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25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Processes</a:t>
            </a:r>
            <a:endParaRPr/>
          </a:p>
        </p:txBody>
      </p:sp>
      <p:sp>
        <p:nvSpPr>
          <p:cNvPr id="310" name="Google Shape;310;p25"/>
          <p:cNvSpPr txBox="1">
            <a:spLocks noGrp="1"/>
          </p:cNvSpPr>
          <p:nvPr>
            <p:ph type="body" idx="1"/>
          </p:nvPr>
        </p:nvSpPr>
        <p:spPr>
          <a:xfrm>
            <a:off x="539552" y="2132856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/>
              <a:t>Standardisation</a:t>
            </a:r>
            <a:endParaRPr/>
          </a:p>
          <a:p>
            <a:pPr marL="857250" lvl="1" indent="-457200" algn="l" rtl="0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ts val="2800"/>
              <a:buChar char="•"/>
            </a:pPr>
            <a:r>
              <a:rPr lang="en-GB"/>
              <a:t>To the marking criteria for individual marker consistency (before marking)</a:t>
            </a:r>
            <a:endParaRPr/>
          </a:p>
          <a:p>
            <a:pPr marL="857250" lvl="1" indent="-457200" algn="l" rtl="0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ts val="2800"/>
              <a:buChar char="•"/>
            </a:pPr>
            <a:r>
              <a:rPr lang="en-GB"/>
              <a:t>Ask how your department does this (e.g. samples of work)</a:t>
            </a:r>
            <a:endParaRPr/>
          </a:p>
          <a:p>
            <a:pPr marL="0" lvl="0" indent="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/>
              <a:t>Moderation</a:t>
            </a:r>
            <a:endParaRPr/>
          </a:p>
          <a:p>
            <a:pPr marL="742950" lvl="1" indent="-285750" algn="l" rtl="0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ts val="2800"/>
              <a:buChar char="•"/>
            </a:pPr>
            <a:r>
              <a:rPr lang="en-GB"/>
              <a:t>Consistency among markers</a:t>
            </a:r>
            <a:endParaRPr/>
          </a:p>
          <a:p>
            <a:pPr marL="342900" lvl="0" indent="-1397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/>
          </a:p>
        </p:txBody>
      </p:sp>
      <p:sp>
        <p:nvSpPr>
          <p:cNvPr id="311" name="Google Shape;311;p25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26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External Examiners</a:t>
            </a:r>
            <a:endParaRPr/>
          </a:p>
        </p:txBody>
      </p:sp>
      <p:sp>
        <p:nvSpPr>
          <p:cNvPr id="318" name="Google Shape;318;p26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/>
              <a:t>The purpose of the external examiner system is to ensure: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the assessment system is rigorous, equitable and is fairly conducted,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student performance and degrees awarded are of an appropriate standard and are comparable nationally</a:t>
            </a:r>
            <a:endParaRPr/>
          </a:p>
        </p:txBody>
      </p:sp>
      <p:sp>
        <p:nvSpPr>
          <p:cNvPr id="319" name="Google Shape;319;p26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27"/>
          <p:cNvSpPr txBox="1">
            <a:spLocks noGrp="1"/>
          </p:cNvSpPr>
          <p:nvPr>
            <p:ph type="title"/>
          </p:nvPr>
        </p:nvSpPr>
        <p:spPr>
          <a:xfrm>
            <a:off x="611560" y="692696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Add to your checklist…</a:t>
            </a:r>
            <a:endParaRPr/>
          </a:p>
        </p:txBody>
      </p:sp>
      <p:sp>
        <p:nvSpPr>
          <p:cNvPr id="326" name="Google Shape;326;p27"/>
          <p:cNvSpPr txBox="1">
            <a:spLocks noGrp="1"/>
          </p:cNvSpPr>
          <p:nvPr>
            <p:ph type="body" idx="1"/>
          </p:nvPr>
        </p:nvSpPr>
        <p:spPr>
          <a:xfrm>
            <a:off x="539552" y="1700808"/>
            <a:ext cx="8229600" cy="4381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717171"/>
              </a:buClr>
              <a:buSzPct val="100000"/>
              <a:buFont typeface="Arial"/>
              <a:buChar char="•"/>
            </a:pPr>
            <a:r>
              <a:rPr lang="en-GB" sz="9600">
                <a:solidFill>
                  <a:srgbClr val="717171"/>
                </a:solidFill>
              </a:rPr>
              <a:t>What is the assessment task?</a:t>
            </a:r>
            <a:endParaRPr/>
          </a:p>
          <a:p>
            <a:pPr marL="342900" lvl="0" indent="-342900" algn="l" rtl="0">
              <a:spcBef>
                <a:spcPts val="720"/>
              </a:spcBef>
              <a:spcAft>
                <a:spcPts val="0"/>
              </a:spcAft>
              <a:buClr>
                <a:srgbClr val="717171"/>
              </a:buClr>
              <a:buSzPct val="100000"/>
              <a:buFont typeface="Arial"/>
              <a:buChar char="•"/>
            </a:pPr>
            <a:r>
              <a:rPr lang="en-GB" sz="9600">
                <a:solidFill>
                  <a:srgbClr val="717171"/>
                </a:solidFill>
              </a:rPr>
              <a:t>What teaching and learning activities have led to the assessment task?</a:t>
            </a:r>
            <a:endParaRPr/>
          </a:p>
          <a:p>
            <a:pPr marL="342900" lvl="0" indent="-342900" algn="l" rtl="0">
              <a:spcBef>
                <a:spcPts val="720"/>
              </a:spcBef>
              <a:spcAft>
                <a:spcPts val="0"/>
              </a:spcAft>
              <a:buClr>
                <a:srgbClr val="717171"/>
              </a:buClr>
              <a:buSzPct val="100000"/>
              <a:buFont typeface="Arial"/>
              <a:buChar char="•"/>
            </a:pPr>
            <a:r>
              <a:rPr lang="en-GB" sz="9600">
                <a:solidFill>
                  <a:srgbClr val="717171"/>
                </a:solidFill>
              </a:rPr>
              <a:t>What learning outcomes are being assessed?</a:t>
            </a:r>
            <a:endParaRPr/>
          </a:p>
          <a:p>
            <a:pPr marL="342900" lvl="0" indent="-342900" algn="l" rtl="0">
              <a:spcBef>
                <a:spcPts val="720"/>
              </a:spcBef>
              <a:spcAft>
                <a:spcPts val="0"/>
              </a:spcAft>
              <a:buClr>
                <a:srgbClr val="717171"/>
              </a:buClr>
              <a:buSzPct val="100000"/>
              <a:buFont typeface="Arial"/>
              <a:buChar char="•"/>
            </a:pPr>
            <a:r>
              <a:rPr lang="en-GB" sz="9600">
                <a:solidFill>
                  <a:srgbClr val="717171"/>
                </a:solidFill>
              </a:rPr>
              <a:t>What are the assessment criteria -evidence for achievement and levels</a:t>
            </a:r>
            <a:endParaRPr/>
          </a:p>
          <a:p>
            <a:pPr marL="342900" lvl="0" indent="-342900" algn="l" rtl="0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ct val="100000"/>
              <a:buFont typeface="Arial"/>
              <a:buChar char="•"/>
            </a:pPr>
            <a:r>
              <a:rPr lang="en-GB" sz="11200"/>
              <a:t>How will you be inducted?</a:t>
            </a:r>
            <a:endParaRPr/>
          </a:p>
          <a:p>
            <a:pPr marL="342900" lvl="0" indent="-342900" algn="l" rtl="0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ct val="100000"/>
              <a:buFont typeface="Arial"/>
              <a:buChar char="•"/>
            </a:pPr>
            <a:r>
              <a:rPr lang="en-GB" sz="11200"/>
              <a:t>How will you be standardised (e.g. examples of assessed work)</a:t>
            </a:r>
            <a:endParaRPr/>
          </a:p>
          <a:p>
            <a:pPr marL="342900" lvl="0" indent="-342900" algn="l" rtl="0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ct val="100000"/>
              <a:buFont typeface="Arial"/>
              <a:buChar char="•"/>
            </a:pPr>
            <a:r>
              <a:rPr lang="en-GB" sz="11200"/>
              <a:t>How will the assessment be moderated (and what is your role?)</a:t>
            </a:r>
            <a:endParaRPr/>
          </a:p>
          <a:p>
            <a:pPr marL="342900" lvl="0" indent="-265112" algn="l" rtl="0">
              <a:spcBef>
                <a:spcPts val="368"/>
              </a:spcBef>
              <a:spcAft>
                <a:spcPts val="0"/>
              </a:spcAft>
              <a:buClr>
                <a:srgbClr val="2A196F"/>
              </a:buClr>
              <a:buSzPct val="100000"/>
              <a:buFont typeface="Arial"/>
              <a:buNone/>
            </a:pPr>
            <a:endParaRPr sz="4900"/>
          </a:p>
        </p:txBody>
      </p:sp>
      <p:sp>
        <p:nvSpPr>
          <p:cNvPr id="327" name="Google Shape;327;p27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28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Learning outcome revisted</a:t>
            </a:r>
            <a:endParaRPr/>
          </a:p>
        </p:txBody>
      </p:sp>
      <p:sp>
        <p:nvSpPr>
          <p:cNvPr id="334" name="Google Shape;334;p28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/>
              <a:t>Can you: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Discuss how to assess student work accurately and fairly?</a:t>
            </a:r>
            <a:endParaRPr/>
          </a:p>
          <a:p>
            <a:pPr marL="342900" lvl="0" indent="-1397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/>
          </a:p>
          <a:p>
            <a:pPr marL="342900" lvl="0" indent="-1397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/>
          </a:p>
        </p:txBody>
      </p:sp>
      <p:sp>
        <p:nvSpPr>
          <p:cNvPr id="335" name="Google Shape;335;p28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29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Reference</a:t>
            </a:r>
            <a:endParaRPr/>
          </a:p>
        </p:txBody>
      </p:sp>
      <p:sp>
        <p:nvSpPr>
          <p:cNvPr id="341" name="Google Shape;341;p29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00050" lvl="1" indent="-39600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2800"/>
              <a:buNone/>
            </a:pPr>
            <a:r>
              <a:rPr lang="en-GB" dirty="0"/>
              <a:t>Biggs, J.B. &amp; Tang, C. (2011). </a:t>
            </a:r>
            <a:r>
              <a:rPr lang="en-GB" i="1" dirty="0"/>
              <a:t>Teaching for quality learning at university: what the student does.  </a:t>
            </a:r>
            <a:r>
              <a:rPr lang="en-GB" dirty="0"/>
              <a:t>Maidenhead: Open University Press, 4th ed.</a:t>
            </a:r>
            <a:endParaRPr dirty="0"/>
          </a:p>
          <a:p>
            <a:pPr marL="342900" lvl="0" indent="-1397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 dirty="0"/>
          </a:p>
        </p:txBody>
      </p:sp>
      <p:sp>
        <p:nvSpPr>
          <p:cNvPr id="342" name="Google Shape;342;p29"/>
          <p:cNvSpPr txBox="1">
            <a:spLocks noGrp="1"/>
          </p:cNvSpPr>
          <p:nvPr>
            <p:ph type="ftr" idx="11"/>
          </p:nvPr>
        </p:nvSpPr>
        <p:spPr>
          <a:xfrm>
            <a:off x="611560" y="6581336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3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Overview</a:t>
            </a:r>
            <a:endParaRPr/>
          </a:p>
        </p:txBody>
      </p:sp>
      <p:sp>
        <p:nvSpPr>
          <p:cNvPr id="128" name="Google Shape;128;p3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Assessment: </a:t>
            </a:r>
            <a:endParaRPr/>
          </a:p>
          <a:p>
            <a:pPr marL="742950" lvl="1" indent="-285750" algn="l" rtl="0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ts val="2800"/>
              <a:buFont typeface="Arial"/>
              <a:buChar char="•"/>
            </a:pPr>
            <a:r>
              <a:rPr lang="en-GB"/>
              <a:t>Marking student work</a:t>
            </a:r>
            <a:endParaRPr/>
          </a:p>
          <a:p>
            <a:pPr marL="742950" lvl="1" indent="-285750" algn="l" rtl="0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ts val="2800"/>
              <a:buFont typeface="Arial"/>
              <a:buChar char="•"/>
            </a:pPr>
            <a:r>
              <a:rPr lang="en-GB"/>
              <a:t>Using assessment criteria</a:t>
            </a:r>
            <a:endParaRPr/>
          </a:p>
          <a:p>
            <a:pPr marL="742950" lvl="1" indent="-285750" algn="l" rtl="0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ts val="2800"/>
              <a:buFont typeface="Arial"/>
              <a:buChar char="•"/>
            </a:pPr>
            <a:r>
              <a:rPr lang="en-GB"/>
              <a:t>Moderation and external examiners</a:t>
            </a:r>
            <a:endParaRPr/>
          </a:p>
        </p:txBody>
      </p:sp>
      <p:sp>
        <p:nvSpPr>
          <p:cNvPr id="129" name="Google Shape;129;p3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Assessment: Key concepts</a:t>
            </a:r>
            <a:endParaRPr/>
          </a:p>
        </p:txBody>
      </p:sp>
      <p:sp>
        <p:nvSpPr>
          <p:cNvPr id="136" name="Google Shape;136;p4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/>
              <a:t>Validity: The assessor is measuring what the assessment is intended to measure</a:t>
            </a:r>
            <a:endParaRPr/>
          </a:p>
          <a:p>
            <a:pPr marL="0" lvl="0" indent="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/>
          </a:p>
          <a:p>
            <a:pPr marL="0" lvl="0" indent="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/>
              <a:t>Reliability: Consistent marking - as an individual and among markers</a:t>
            </a:r>
            <a:endParaRPr/>
          </a:p>
          <a:p>
            <a:pPr marL="0" lvl="0" indent="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br>
              <a:rPr lang="en-GB"/>
            </a:br>
            <a:br>
              <a:rPr lang="en-GB"/>
            </a:br>
            <a:endParaRPr/>
          </a:p>
        </p:txBody>
      </p:sp>
      <p:sp>
        <p:nvSpPr>
          <p:cNvPr id="137" name="Google Shape;137;p4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5"/>
          <p:cNvSpPr/>
          <p:nvPr/>
        </p:nvSpPr>
        <p:spPr>
          <a:xfrm>
            <a:off x="755576" y="4619132"/>
            <a:ext cx="2295255" cy="1690188"/>
          </a:xfrm>
          <a:prstGeom prst="roundRect">
            <a:avLst>
              <a:gd name="adj" fmla="val 16667"/>
            </a:avLst>
          </a:prstGeom>
          <a:solidFill>
            <a:srgbClr val="0033CC"/>
          </a:solidFill>
          <a:ln w="9525" cap="flat" cmpd="sng">
            <a:solidFill>
              <a:srgbClr val="00D9D9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Teaching &amp; Learning Activities</a:t>
            </a:r>
            <a:endParaRPr sz="2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5"/>
          <p:cNvSpPr/>
          <p:nvPr/>
        </p:nvSpPr>
        <p:spPr>
          <a:xfrm>
            <a:off x="3320861" y="1484784"/>
            <a:ext cx="2295255" cy="1834204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009999"/>
              </a:gs>
              <a:gs pos="100000">
                <a:srgbClr val="009999"/>
              </a:gs>
            </a:gsLst>
            <a:lin ang="16200000" scaled="0"/>
          </a:gra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Intended Learning Outcomes</a:t>
            </a:r>
            <a:endParaRPr sz="2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5"/>
          <p:cNvSpPr/>
          <p:nvPr/>
        </p:nvSpPr>
        <p:spPr>
          <a:xfrm>
            <a:off x="6021161" y="4619132"/>
            <a:ext cx="2295255" cy="1690188"/>
          </a:xfrm>
          <a:prstGeom prst="roundRect">
            <a:avLst>
              <a:gd name="adj" fmla="val 16667"/>
            </a:avLst>
          </a:prstGeom>
          <a:solidFill>
            <a:srgbClr val="9966FF"/>
          </a:solidFill>
          <a:ln w="9525" cap="flat" cmpd="sng">
            <a:solidFill>
              <a:srgbClr val="F9F9F9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Assessment Tasks</a:t>
            </a:r>
            <a:endParaRPr sz="24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5"/>
          <p:cNvSpPr/>
          <p:nvPr/>
        </p:nvSpPr>
        <p:spPr>
          <a:xfrm rot="8146217">
            <a:off x="5972957" y="2991796"/>
            <a:ext cx="910578" cy="1714349"/>
          </a:xfrm>
          <a:prstGeom prst="upDownArrow">
            <a:avLst>
              <a:gd name="adj1" fmla="val 50000"/>
              <a:gd name="adj2" fmla="val 50000"/>
            </a:avLst>
          </a:prstGeom>
          <a:gradFill>
            <a:gsLst>
              <a:gs pos="0">
                <a:srgbClr val="009797"/>
              </a:gs>
              <a:gs pos="100000">
                <a:srgbClr val="009797"/>
              </a:gs>
            </a:gsLst>
            <a:lin ang="16200000" scaled="0"/>
          </a:gra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5"/>
          <p:cNvSpPr/>
          <p:nvPr/>
        </p:nvSpPr>
        <p:spPr>
          <a:xfrm rot="2777441">
            <a:off x="2017781" y="2818013"/>
            <a:ext cx="876853" cy="1780285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0033CC"/>
          </a:solidFill>
          <a:ln w="9525" cap="flat" cmpd="sng">
            <a:solidFill>
              <a:srgbClr val="00D9D9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5"/>
          <p:cNvSpPr/>
          <p:nvPr/>
        </p:nvSpPr>
        <p:spPr>
          <a:xfrm rot="-5400000">
            <a:off x="4061428" y="4376868"/>
            <a:ext cx="910101" cy="2227748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9966FF"/>
          </a:solidFill>
          <a:ln w="9525" cap="flat" cmpd="sng">
            <a:solidFill>
              <a:srgbClr val="F9F9F9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490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5"/>
          <p:cNvSpPr txBox="1">
            <a:spLocks noGrp="1"/>
          </p:cNvSpPr>
          <p:nvPr>
            <p:ph type="title"/>
          </p:nvPr>
        </p:nvSpPr>
        <p:spPr>
          <a:xfrm>
            <a:off x="293666" y="699393"/>
            <a:ext cx="8445624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/>
              <a:t>Constructive Alignment Biggs (2011)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6"/>
          <p:cNvSpPr txBox="1">
            <a:spLocks noGrp="1"/>
          </p:cNvSpPr>
          <p:nvPr>
            <p:ph type="title"/>
          </p:nvPr>
        </p:nvSpPr>
        <p:spPr>
          <a:xfrm>
            <a:off x="611560" y="1052736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Example</a:t>
            </a:r>
            <a:endParaRPr/>
          </a:p>
        </p:txBody>
      </p:sp>
      <p:sp>
        <p:nvSpPr>
          <p:cNvPr id="157" name="Google Shape;157;p6"/>
          <p:cNvSpPr txBox="1">
            <a:spLocks noGrp="1"/>
          </p:cNvSpPr>
          <p:nvPr>
            <p:ph type="body" idx="1"/>
          </p:nvPr>
        </p:nvSpPr>
        <p:spPr>
          <a:xfrm>
            <a:off x="611560" y="1700808"/>
            <a:ext cx="8229600" cy="4536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/>
              <a:t>Learning outcome</a:t>
            </a:r>
            <a:endParaRPr/>
          </a:p>
          <a:p>
            <a:pPr marL="742950" lvl="1" indent="-285750" algn="l" rtl="0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ts val="2800"/>
              <a:buChar char="•"/>
            </a:pPr>
            <a:r>
              <a:rPr lang="en-GB"/>
              <a:t>Students will be able to identify different types of unfair means</a:t>
            </a:r>
            <a:endParaRPr/>
          </a:p>
          <a:p>
            <a:pPr marL="0" lvl="0" indent="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/>
              <a:t>Teaching and learning activities</a:t>
            </a:r>
            <a:endParaRPr/>
          </a:p>
          <a:p>
            <a:pPr marL="742950" lvl="1" indent="-285750" algn="l" rtl="0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ts val="2800"/>
              <a:buChar char="•"/>
            </a:pPr>
            <a:r>
              <a:rPr lang="en-GB"/>
              <a:t>A lecture on types of unfair means</a:t>
            </a:r>
            <a:endParaRPr/>
          </a:p>
          <a:p>
            <a:pPr marL="0" lvl="0" indent="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/>
              <a:t>Assessment task</a:t>
            </a:r>
            <a:endParaRPr/>
          </a:p>
          <a:p>
            <a:pPr marL="742950" lvl="1" indent="-285750" algn="l" rtl="0">
              <a:spcBef>
                <a:spcPts val="840"/>
              </a:spcBef>
              <a:spcAft>
                <a:spcPts val="0"/>
              </a:spcAft>
              <a:buClr>
                <a:srgbClr val="2A196F"/>
              </a:buClr>
              <a:buSzPts val="2800"/>
              <a:buChar char="•"/>
            </a:pPr>
            <a:r>
              <a:rPr lang="en-GB"/>
              <a:t>Multiple choice exam questions which require identification of types</a:t>
            </a:r>
            <a:endParaRPr/>
          </a:p>
          <a:p>
            <a:pPr marL="342900" lvl="0" indent="-1397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/>
          </a:p>
          <a:p>
            <a:pPr marL="342900" lvl="0" indent="-1397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endParaRPr/>
          </a:p>
        </p:txBody>
      </p:sp>
      <p:sp>
        <p:nvSpPr>
          <p:cNvPr id="158" name="Google Shape;158;p6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7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Decision makers and processes</a:t>
            </a:r>
            <a:endParaRPr/>
          </a:p>
        </p:txBody>
      </p:sp>
      <p:sp>
        <p:nvSpPr>
          <p:cNvPr id="165" name="Google Shape;165;p7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 dirty="0"/>
              <a:t>Who decides</a:t>
            </a:r>
            <a:endParaRPr dirty="0"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 dirty="0"/>
              <a:t>Learning outcomes</a:t>
            </a:r>
            <a:endParaRPr dirty="0"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 dirty="0"/>
              <a:t>Assessment tasks</a:t>
            </a:r>
            <a:endParaRPr dirty="0"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 dirty="0"/>
              <a:t>Teaching and learning activities</a:t>
            </a:r>
            <a:endParaRPr dirty="0"/>
          </a:p>
          <a:p>
            <a:pPr marL="0" lvl="0" indent="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None/>
            </a:pPr>
            <a:r>
              <a:rPr lang="en-GB" dirty="0"/>
              <a:t>When and how?</a:t>
            </a:r>
            <a:endParaRPr dirty="0"/>
          </a:p>
        </p:txBody>
      </p:sp>
      <p:sp>
        <p:nvSpPr>
          <p:cNvPr id="166" name="Google Shape;166;p7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8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Answer…</a:t>
            </a:r>
            <a:endParaRPr/>
          </a:p>
        </p:txBody>
      </p:sp>
      <p:sp>
        <p:nvSpPr>
          <p:cNvPr id="173" name="Google Shape;173;p8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Course Directors/Module convenors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When programmes/modules created or revised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Approval via a university process</a:t>
            </a:r>
            <a:endParaRPr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/>
              <a:t>Not part of your remit(?), but marking validly and reliably is(!)</a:t>
            </a:r>
            <a:endParaRPr/>
          </a:p>
        </p:txBody>
      </p:sp>
      <p:sp>
        <p:nvSpPr>
          <p:cNvPr id="174" name="Google Shape;174;p8"/>
          <p:cNvSpPr txBox="1">
            <a:spLocks noGrp="1"/>
          </p:cNvSpPr>
          <p:nvPr>
            <p:ph type="ftr" idx="11"/>
          </p:nvPr>
        </p:nvSpPr>
        <p:spPr>
          <a:xfrm>
            <a:off x="60960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9"/>
          <p:cNvSpPr txBox="1"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Validity</a:t>
            </a:r>
            <a:endParaRPr/>
          </a:p>
        </p:txBody>
      </p:sp>
      <p:sp>
        <p:nvSpPr>
          <p:cNvPr id="181" name="Google Shape;181;p9"/>
          <p:cNvSpPr txBox="1">
            <a:spLocks noGrp="1"/>
          </p:cNvSpPr>
          <p:nvPr>
            <p:ph type="body" idx="1"/>
          </p:nvPr>
        </p:nvSpPr>
        <p:spPr>
          <a:xfrm>
            <a:off x="609600" y="2362200"/>
            <a:ext cx="8229600" cy="37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 dirty="0"/>
              <a:t>So how can we ensure the assessor (you as marker) is measuring what the assessment is intended to measure?</a:t>
            </a:r>
            <a:endParaRPr dirty="0"/>
          </a:p>
          <a:p>
            <a:pPr marL="342900" lvl="0" indent="-342900" algn="l" rtl="0">
              <a:spcBef>
                <a:spcPts val="960"/>
              </a:spcBef>
              <a:spcAft>
                <a:spcPts val="0"/>
              </a:spcAft>
              <a:buClr>
                <a:srgbClr val="2A196F"/>
              </a:buClr>
              <a:buSzPts val="3200"/>
              <a:buFont typeface="Arial"/>
              <a:buChar char="•"/>
            </a:pPr>
            <a:r>
              <a:rPr lang="en-GB" dirty="0"/>
              <a:t>Time to do some marking…</a:t>
            </a:r>
            <a:endParaRPr dirty="0"/>
          </a:p>
        </p:txBody>
      </p:sp>
      <p:sp>
        <p:nvSpPr>
          <p:cNvPr id="182" name="Google Shape;182;p9"/>
          <p:cNvSpPr txBox="1">
            <a:spLocks noGrp="1"/>
          </p:cNvSpPr>
          <p:nvPr>
            <p:ph type="ftr" idx="11"/>
          </p:nvPr>
        </p:nvSpPr>
        <p:spPr>
          <a:xfrm>
            <a:off x="611560" y="6553200"/>
            <a:ext cx="6152728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Copyright © 2013 Karen Ford</a:t>
            </a:r>
            <a:endParaRPr lang="en-GB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uos_ppt_template_white">
  <a:themeElements>
    <a:clrScheme name="">
      <a:dk1>
        <a:srgbClr val="FCFBE3"/>
      </a:dk1>
      <a:lt1>
        <a:srgbClr val="FFFFFF"/>
      </a:lt1>
      <a:dk2>
        <a:srgbClr val="336699"/>
      </a:dk2>
      <a:lt2>
        <a:srgbClr val="FFFF33"/>
      </a:lt2>
      <a:accent1>
        <a:srgbClr val="FFFF00"/>
      </a:accent1>
      <a:accent2>
        <a:srgbClr val="B5B5B5"/>
      </a:accent2>
      <a:accent3>
        <a:srgbClr val="ADB8CA"/>
      </a:accent3>
      <a:accent4>
        <a:srgbClr val="DADADA"/>
      </a:accent4>
      <a:accent5>
        <a:srgbClr val="FFFFAA"/>
      </a:accent5>
      <a:accent6>
        <a:srgbClr val="A4A4A4"/>
      </a:accent6>
      <a:hlink>
        <a:srgbClr val="00B4F0"/>
      </a:hlink>
      <a:folHlink>
        <a:srgbClr val="FF00A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uos_ppt_template_white">
  <a:themeElements>
    <a:clrScheme name="">
      <a:dk1>
        <a:srgbClr val="00FFFF"/>
      </a:dk1>
      <a:lt1>
        <a:srgbClr val="FFFFFF"/>
      </a:lt1>
      <a:dk2>
        <a:srgbClr val="FFFF33"/>
      </a:dk2>
      <a:lt2>
        <a:srgbClr val="FCFBE3"/>
      </a:lt2>
      <a:accent1>
        <a:srgbClr val="FFFF00"/>
      </a:accent1>
      <a:accent2>
        <a:srgbClr val="B5B5B5"/>
      </a:accent2>
      <a:accent3>
        <a:srgbClr val="FFFFFF"/>
      </a:accent3>
      <a:accent4>
        <a:srgbClr val="00DADA"/>
      </a:accent4>
      <a:accent5>
        <a:srgbClr val="FFFFAA"/>
      </a:accent5>
      <a:accent6>
        <a:srgbClr val="A4A4A4"/>
      </a:accent6>
      <a:hlink>
        <a:srgbClr val="00B4F0"/>
      </a:hlink>
      <a:folHlink>
        <a:srgbClr val="FF00A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2755</Words>
  <Application>Microsoft Office PowerPoint</Application>
  <PresentationFormat>On-screen Show (4:3)</PresentationFormat>
  <Paragraphs>336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Arial</vt:lpstr>
      <vt:lpstr>tuos_ppt_template_white</vt:lpstr>
      <vt:lpstr>tuos_ppt_template_white</vt:lpstr>
      <vt:lpstr>Let’s ‘Face it’: Striving for Fair, accurate and transparent assessment</vt:lpstr>
      <vt:lpstr>Learning outcome</vt:lpstr>
      <vt:lpstr>Overview</vt:lpstr>
      <vt:lpstr>Assessment: Key concepts</vt:lpstr>
      <vt:lpstr>Constructive Alignment Biggs (2011)</vt:lpstr>
      <vt:lpstr>Example</vt:lpstr>
      <vt:lpstr>Decision makers and processes</vt:lpstr>
      <vt:lpstr>Answer…</vt:lpstr>
      <vt:lpstr>Validity</vt:lpstr>
      <vt:lpstr>The design brief</vt:lpstr>
      <vt:lpstr>Grade the illustration</vt:lpstr>
      <vt:lpstr>PowerPoint Presentation</vt:lpstr>
      <vt:lpstr>Marking outcome</vt:lpstr>
      <vt:lpstr>What were we measuring (outcomes)?</vt:lpstr>
      <vt:lpstr>PowerPoint Presentation</vt:lpstr>
      <vt:lpstr>Marking outcome</vt:lpstr>
      <vt:lpstr>Assessment criteria specify </vt:lpstr>
      <vt:lpstr>PowerPoint Presentation</vt:lpstr>
      <vt:lpstr>PowerPoint Presentation</vt:lpstr>
      <vt:lpstr>How did we do this time?</vt:lpstr>
      <vt:lpstr>Valid marking</vt:lpstr>
      <vt:lpstr>Checklist for markers:</vt:lpstr>
      <vt:lpstr>Review: Key concepts</vt:lpstr>
      <vt:lpstr>Factors Affecting Reliability</vt:lpstr>
      <vt:lpstr>Processes</vt:lpstr>
      <vt:lpstr>External Examiners</vt:lpstr>
      <vt:lpstr>Add to your checklist…</vt:lpstr>
      <vt:lpstr>Learning outcome revisted</vt:lpstr>
      <vt:lpstr>Reference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Let’s ‘Face it’: Striving for Fair, accurate and transparent assessment</dc:title>
  <dc:creator>Dr Karen Ford</dc:creator>
  <cp:lastModifiedBy>Ford, Karen</cp:lastModifiedBy>
  <cp:revision>1</cp:revision>
  <dcterms:created xsi:type="dcterms:W3CDTF">2011-12-13T16:55:01Z</dcterms:created>
  <dcterms:modified xsi:type="dcterms:W3CDTF">2022-07-29T13:14:48Z</dcterms:modified>
</cp:coreProperties>
</file>