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1902" r:id="rId2"/>
    <p:sldId id="609" r:id="rId3"/>
    <p:sldId id="1851" r:id="rId4"/>
    <p:sldId id="1878" r:id="rId5"/>
    <p:sldId id="1896" r:id="rId6"/>
    <p:sldId id="1897" r:id="rId7"/>
    <p:sldId id="1901" r:id="rId8"/>
    <p:sldId id="1898" r:id="rId9"/>
    <p:sldId id="552" r:id="rId10"/>
    <p:sldId id="863" r:id="rId11"/>
    <p:sldId id="1903" r:id="rId12"/>
    <p:sldId id="1877" r:id="rId13"/>
    <p:sldId id="821" r:id="rId14"/>
    <p:sldId id="1895" r:id="rId15"/>
    <p:sldId id="19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p:cViewPr varScale="1">
        <p:scale>
          <a:sx n="76" d="100"/>
          <a:sy n="76" d="100"/>
        </p:scale>
        <p:origin x="102"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D2591-9D15-47F6-B0AA-1CEFC7191ED5}" type="datetimeFigureOut">
              <a:rPr lang="en-US" smtClean="0"/>
              <a:t>9/21/2020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6B0CE-EE44-42B7-B524-C68EE455D50E}" type="slidenum">
              <a:rPr lang="en-US" smtClean="0"/>
              <a:t>‹#›</a:t>
            </a:fld>
            <a:endParaRPr lang="en-US"/>
          </a:p>
        </p:txBody>
      </p:sp>
    </p:spTree>
    <p:extLst>
      <p:ext uri="{BB962C8B-B14F-4D97-AF65-F5344CB8AC3E}">
        <p14:creationId xmlns:p14="http://schemas.microsoft.com/office/powerpoint/2010/main" val="205033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many ways to show you know how to do something – why do only some demonstrations count in certain instances? </a:t>
            </a:r>
            <a:r>
              <a:rPr lang="en-US" dirty="0"/>
              <a:t>Validates our students as learners – validates them </a:t>
            </a:r>
            <a:r>
              <a:rPr lang="en-US" sz="1200" kern="1200" dirty="0">
                <a:solidFill>
                  <a:schemeClr val="tx1"/>
                </a:solidFill>
                <a:effectLst/>
                <a:latin typeface="+mn-lt"/>
                <a:ea typeface="+mn-ea"/>
                <a:cs typeface="+mn-cs"/>
              </a:rPr>
              <a:t>Build from daily work of faculty in assignment, and culturally responsive assessment – equity lens added to it Help faculty understand the diversity in front of them Classroom teaching strategies as it relates to equity and diversity and advising lens – assignment think aloud Have students be active researchers – but if assessment is about measurement – these aren’t options and if it is about reporting they aren’t options either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96746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008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Equity – student population – careful with </a:t>
            </a:r>
            <a:r>
              <a:rPr lang="en-US" dirty="0" err="1"/>
              <a:t>mappng</a:t>
            </a:r>
            <a:r>
              <a:rPr lang="en-US" dirty="0"/>
              <a:t> for part-time, non-traditional, can’t experience it way designed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impact practice to involve in undergraduate research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18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565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62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915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4546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1"/>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1"/>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1"/>
          </a:xfrm>
        </p:spPr>
        <p:txBody>
          <a:bodyPr/>
          <a:lstStyle>
            <a:lvl1pPr>
              <a:defRPr/>
            </a:lvl1pPr>
          </a:lstStyle>
          <a:p>
            <a:fld id="{55C34A5D-02C9-3F4D-8D8B-E77494260CDA}" type="slidenum">
              <a:rPr lang="en-US"/>
              <a:pPr/>
              <a:t>‹#›</a:t>
            </a:fld>
            <a:endParaRPr lang="en-US"/>
          </a:p>
        </p:txBody>
      </p:sp>
    </p:spTree>
    <p:extLst>
      <p:ext uri="{BB962C8B-B14F-4D97-AF65-F5344CB8AC3E}">
        <p14:creationId xmlns:p14="http://schemas.microsoft.com/office/powerpoint/2010/main" val="1191395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grpSp>
        <p:nvGrpSpPr>
          <p:cNvPr id="21" name="Google Shape;21;p30"/>
          <p:cNvGrpSpPr/>
          <p:nvPr/>
        </p:nvGrpSpPr>
        <p:grpSpPr>
          <a:xfrm rot="-2149226">
            <a:off x="7430044" y="-1843127"/>
            <a:ext cx="4436224" cy="5482435"/>
            <a:chOff x="11114088" y="2241550"/>
            <a:chExt cx="1905000" cy="2354263"/>
          </a:xfrm>
        </p:grpSpPr>
        <p:sp>
          <p:nvSpPr>
            <p:cNvPr id="22" name="Google Shape;22;p30"/>
            <p:cNvSpPr/>
            <p:nvPr/>
          </p:nvSpPr>
          <p:spPr>
            <a:xfrm>
              <a:off x="11114088" y="2241550"/>
              <a:ext cx="1905000" cy="2354263"/>
            </a:xfrm>
            <a:custGeom>
              <a:avLst/>
              <a:gdLst/>
              <a:ahLst/>
              <a:cxnLst/>
              <a:rect l="l" t="t" r="r" b="b"/>
              <a:pathLst>
                <a:path w="447" h="553" extrusionOk="0">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30"/>
            <p:cNvSpPr/>
            <p:nvPr/>
          </p:nvSpPr>
          <p:spPr>
            <a:xfrm>
              <a:off x="11412538" y="2590800"/>
              <a:ext cx="835025" cy="1673225"/>
            </a:xfrm>
            <a:custGeom>
              <a:avLst/>
              <a:gdLst/>
              <a:ahLst/>
              <a:cxnLst/>
              <a:rect l="l" t="t" r="r" b="b"/>
              <a:pathLst>
                <a:path w="196" h="393" extrusionOk="0">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30"/>
            <p:cNvSpPr/>
            <p:nvPr/>
          </p:nvSpPr>
          <p:spPr>
            <a:xfrm>
              <a:off x="11728451" y="3071813"/>
              <a:ext cx="306388" cy="719138"/>
            </a:xfrm>
            <a:custGeom>
              <a:avLst/>
              <a:gdLst/>
              <a:ahLst/>
              <a:cxnLst/>
              <a:rect l="l" t="t" r="r" b="b"/>
              <a:pathLst>
                <a:path w="72" h="169" extrusionOk="0">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 name="Google Shape;25;p30"/>
          <p:cNvSpPr/>
          <p:nvPr/>
        </p:nvSpPr>
        <p:spPr>
          <a:xfrm rot="10800000">
            <a:off x="515937" y="-16722"/>
            <a:ext cx="1258619" cy="11050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30"/>
          <p:cNvSpPr/>
          <p:nvPr/>
        </p:nvSpPr>
        <p:spPr>
          <a:xfrm>
            <a:off x="11371669" y="6409397"/>
            <a:ext cx="280051" cy="28005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30"/>
          <p:cNvSpPr txBox="1">
            <a:spLocks noGrp="1"/>
          </p:cNvSpPr>
          <p:nvPr>
            <p:ph type="sldNum" idx="12"/>
          </p:nvPr>
        </p:nvSpPr>
        <p:spPr>
          <a:xfrm>
            <a:off x="11363697" y="6455741"/>
            <a:ext cx="294460" cy="187367"/>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8" name="Google Shape;28;p30"/>
          <p:cNvSpPr txBox="1">
            <a:spLocks noGrp="1"/>
          </p:cNvSpPr>
          <p:nvPr>
            <p:ph type="body" idx="1"/>
          </p:nvPr>
        </p:nvSpPr>
        <p:spPr>
          <a:xfrm>
            <a:off x="515938" y="1825625"/>
            <a:ext cx="10837863" cy="4351339"/>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9" name="Google Shape;29;p30"/>
          <p:cNvSpPr txBox="1">
            <a:spLocks noGrp="1"/>
          </p:cNvSpPr>
          <p:nvPr>
            <p:ph type="title"/>
          </p:nvPr>
        </p:nvSpPr>
        <p:spPr>
          <a:xfrm>
            <a:off x="515939"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Corbel"/>
              <a:buNone/>
              <a:defRPr sz="3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8159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105026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59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6"/>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8"/>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3695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6"/>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3"/>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3"/>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9/21/2020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6768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9/21/2020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129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9/21/2020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116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1"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1"/>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4" y="6459788"/>
            <a:ext cx="2618511" cy="365125"/>
          </a:xfrm>
        </p:spPr>
        <p:txBody>
          <a:bodyPr/>
          <a:lstStyle>
            <a:lvl1pPr algn="l">
              <a:defRPr/>
            </a:lvl1pPr>
          </a:lstStyle>
          <a:p>
            <a:fld id="{32ABBEA6-7C60-4B02-AE87-00D78D8422AF}" type="datetimeFigureOut">
              <a:rPr lang="en-US" smtClean="0"/>
              <a:pPr/>
              <a:t>9/21/2020</a:t>
            </a:fld>
            <a:endParaRPr lang="en-US" dirty="0"/>
          </a:p>
        </p:txBody>
      </p:sp>
      <p:sp>
        <p:nvSpPr>
          <p:cNvPr id="6" name="Footer Placeholder 5"/>
          <p:cNvSpPr>
            <a:spLocks noGrp="1"/>
          </p:cNvSpPr>
          <p:nvPr>
            <p:ph type="ftr" sz="quarter" idx="11"/>
          </p:nvPr>
        </p:nvSpPr>
        <p:spPr>
          <a:xfrm>
            <a:off x="4800600" y="6459788"/>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07510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8" y="1"/>
            <a:ext cx="12191985" cy="4915076"/>
          </a:xfrm>
          <a:solidFill>
            <a:schemeClr val="accent2"/>
          </a:solidFill>
        </p:spPr>
        <p:txBody>
          <a:bodyPr lIns="457200" tIns="4572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7325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8"/>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6"/>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5"/>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3" y="6459788"/>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9/21/2020</a:t>
            </a:fld>
            <a:endParaRPr lang="en-US" dirty="0"/>
          </a:p>
        </p:txBody>
      </p:sp>
      <p:sp>
        <p:nvSpPr>
          <p:cNvPr id="5" name="Footer Placeholder 4"/>
          <p:cNvSpPr>
            <a:spLocks noGrp="1"/>
          </p:cNvSpPr>
          <p:nvPr>
            <p:ph type="ftr" sz="quarter" idx="3"/>
          </p:nvPr>
        </p:nvSpPr>
        <p:spPr>
          <a:xfrm>
            <a:off x="3686187" y="6459788"/>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1" y="6459788"/>
            <a:ext cx="1312025" cy="365125"/>
          </a:xfrm>
          <a:prstGeom prst="rect">
            <a:avLst/>
          </a:prstGeom>
        </p:spPr>
        <p:txBody>
          <a:bodyPr vert="horz" lIns="91440" tIns="45720" rIns="91440" bIns="45720" rtlCol="0" anchor="ctr"/>
          <a:lstStyle>
            <a:lvl1pPr algn="r">
              <a:defRPr sz="1051">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66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learningoutcomesassessment.org/wp-content/uploads/2019/08/Viewpoint-Signorini.pdf" TargetMode="External"/><Relationship Id="rId13" Type="http://schemas.openxmlformats.org/officeDocument/2006/relationships/image" Target="../media/image11.emf"/><Relationship Id="rId3" Type="http://schemas.openxmlformats.org/officeDocument/2006/relationships/hyperlink" Target="http://www.learningoutcomesassessment.org/wp-content/uploads/2019/04/AiP_TruncaleChalkPellegrinoKemmerlingMarch2018.pdf" TargetMode="External"/><Relationship Id="rId7" Type="http://schemas.openxmlformats.org/officeDocument/2006/relationships/image" Target="../media/image9.emf"/><Relationship Id="rId12"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hyperlink" Target="http://www.learningoutcomesassessment.org/wp-content/uploads/2019/08/Viewpoint-Welsh.pdf" TargetMode="External"/><Relationship Id="rId5" Type="http://schemas.openxmlformats.org/officeDocument/2006/relationships/image" Target="../media/image8.emf"/><Relationship Id="rId10" Type="http://schemas.openxmlformats.org/officeDocument/2006/relationships/image" Target="../media/image10.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earningoutcomesassessment.org/wp-content/uploads/2019/05/OccasionalPaper38.pdf"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learningoutcomesassessment.org/wp-content/uploads/2019/02/OccasionalPaper27.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onfederationcollege.ca/tlc/indigenous-learning-outcom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learningoutcomesassessment.org/wp-content/uploads/2020/03/AiP-Turos.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2Rhf4aM2LEU"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earningoutcomesassessment.org/Browse-by/Questions-at-Han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49FE-A07B-4394-BE3E-1E05C325B39A}"/>
              </a:ext>
            </a:extLst>
          </p:cNvPr>
          <p:cNvSpPr>
            <a:spLocks noGrp="1"/>
          </p:cNvSpPr>
          <p:nvPr>
            <p:ph type="ctrTitle"/>
          </p:nvPr>
        </p:nvSpPr>
        <p:spPr/>
        <p:txBody>
          <a:bodyPr>
            <a:normAutofit fontScale="90000"/>
          </a:bodyPr>
          <a:lstStyle/>
          <a:p>
            <a:pPr algn="ctr"/>
            <a:r>
              <a:rPr lang="en-US" dirty="0"/>
              <a:t>Promoting Equity and Engagement: Actively Involving Students in Assessment </a:t>
            </a:r>
          </a:p>
        </p:txBody>
      </p:sp>
      <p:sp>
        <p:nvSpPr>
          <p:cNvPr id="3" name="Subtitle 2">
            <a:extLst>
              <a:ext uri="{FF2B5EF4-FFF2-40B4-BE49-F238E27FC236}">
                <a16:creationId xmlns:a16="http://schemas.microsoft.com/office/drawing/2014/main" id="{02B06508-978A-4253-8CD8-2102F58E76C0}"/>
              </a:ext>
            </a:extLst>
          </p:cNvPr>
          <p:cNvSpPr>
            <a:spLocks noGrp="1"/>
          </p:cNvSpPr>
          <p:nvPr>
            <p:ph type="subTitle" idx="1"/>
          </p:nvPr>
        </p:nvSpPr>
        <p:spPr/>
        <p:txBody>
          <a:bodyPr/>
          <a:lstStyle/>
          <a:p>
            <a:r>
              <a:rPr lang="en-US" dirty="0"/>
              <a:t>Natasha Jankowski, NILOA and UIUC</a:t>
            </a:r>
          </a:p>
          <a:p>
            <a:r>
              <a:rPr lang="en-US" dirty="0"/>
              <a:t>Korana Burke, UC Davis </a:t>
            </a:r>
          </a:p>
        </p:txBody>
      </p:sp>
      <p:pic>
        <p:nvPicPr>
          <p:cNvPr id="4" name="Content Placeholder 5">
            <a:extLst>
              <a:ext uri="{FF2B5EF4-FFF2-40B4-BE49-F238E27FC236}">
                <a16:creationId xmlns:a16="http://schemas.microsoft.com/office/drawing/2014/main" id="{E0D96DAF-5260-4CD5-AD70-BFC27023DB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503" y="73280"/>
            <a:ext cx="945288" cy="898084"/>
          </a:xfrm>
          <a:prstGeom prst="rect">
            <a:avLst/>
          </a:prstGeom>
        </p:spPr>
      </p:pic>
    </p:spTree>
    <p:extLst>
      <p:ext uri="{BB962C8B-B14F-4D97-AF65-F5344CB8AC3E}">
        <p14:creationId xmlns:p14="http://schemas.microsoft.com/office/powerpoint/2010/main" val="423808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C574-0A0A-4DA1-A473-E16230477C0C}"/>
              </a:ext>
            </a:extLst>
          </p:cNvPr>
          <p:cNvSpPr>
            <a:spLocks noGrp="1"/>
          </p:cNvSpPr>
          <p:nvPr>
            <p:ph type="title"/>
          </p:nvPr>
        </p:nvSpPr>
        <p:spPr/>
        <p:txBody>
          <a:bodyPr/>
          <a:lstStyle/>
          <a:p>
            <a:r>
              <a:rPr lang="en-US" dirty="0"/>
              <a:t>Student Involvement</a:t>
            </a:r>
          </a:p>
        </p:txBody>
      </p:sp>
      <p:sp>
        <p:nvSpPr>
          <p:cNvPr id="3" name="Text Placeholder 2">
            <a:extLst>
              <a:ext uri="{FF2B5EF4-FFF2-40B4-BE49-F238E27FC236}">
                <a16:creationId xmlns:a16="http://schemas.microsoft.com/office/drawing/2014/main" id="{59340128-452F-4753-B865-1D19E4E0DE7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B7B22D81-2796-4528-83ED-8F68FD3F54AD}"/>
              </a:ext>
            </a:extLst>
          </p:cNvPr>
          <p:cNvSpPr>
            <a:spLocks noGrp="1"/>
          </p:cNvSpPr>
          <p:nvPr>
            <p:ph sz="half" idx="2"/>
          </p:nvPr>
        </p:nvSpPr>
        <p:spPr/>
        <p:txBody>
          <a:bodyPr/>
          <a:lstStyle/>
          <a:p>
            <a:endParaRPr lang="en-US" dirty="0"/>
          </a:p>
        </p:txBody>
      </p:sp>
      <p:sp>
        <p:nvSpPr>
          <p:cNvPr id="5" name="Text Placeholder 4">
            <a:extLst>
              <a:ext uri="{FF2B5EF4-FFF2-40B4-BE49-F238E27FC236}">
                <a16:creationId xmlns:a16="http://schemas.microsoft.com/office/drawing/2014/main" id="{145D521F-958B-4859-AECC-D52C4A655A74}"/>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AA692832-BF18-4F5D-AB57-17E7C6CAF18D}"/>
              </a:ext>
            </a:extLst>
          </p:cNvPr>
          <p:cNvSpPr>
            <a:spLocks noGrp="1"/>
          </p:cNvSpPr>
          <p:nvPr>
            <p:ph sz="quarter" idx="4"/>
          </p:nvPr>
        </p:nvSpPr>
        <p:spPr/>
        <p:txBody>
          <a:bodyPr/>
          <a:lstStyle/>
          <a:p>
            <a:endParaRPr lang="en-US"/>
          </a:p>
        </p:txBody>
      </p:sp>
      <p:graphicFrame>
        <p:nvGraphicFramePr>
          <p:cNvPr id="7" name="Object 6">
            <a:hlinkClick r:id="rId3"/>
            <a:extLst>
              <a:ext uri="{FF2B5EF4-FFF2-40B4-BE49-F238E27FC236}">
                <a16:creationId xmlns:a16="http://schemas.microsoft.com/office/drawing/2014/main" id="{1A233CB9-3157-44EC-B0FA-C2CE37EC110B}"/>
              </a:ext>
            </a:extLst>
          </p:cNvPr>
          <p:cNvGraphicFramePr>
            <a:graphicFrameLocks noChangeAspect="1"/>
          </p:cNvGraphicFramePr>
          <p:nvPr>
            <p:extLst>
              <p:ext uri="{D42A27DB-BD31-4B8C-83A1-F6EECF244321}">
                <p14:modId xmlns:p14="http://schemas.microsoft.com/office/powerpoint/2010/main" val="4118278471"/>
              </p:ext>
            </p:extLst>
          </p:nvPr>
        </p:nvGraphicFramePr>
        <p:xfrm>
          <a:off x="1536545" y="1796681"/>
          <a:ext cx="3140075" cy="4064000"/>
        </p:xfrm>
        <a:graphic>
          <a:graphicData uri="http://schemas.openxmlformats.org/presentationml/2006/ole">
            <mc:AlternateContent xmlns:mc="http://schemas.openxmlformats.org/markup-compatibility/2006">
              <mc:Choice xmlns:v="urn:schemas-microsoft-com:vml" Requires="v">
                <p:oleObj spid="_x0000_s1046" name="Acrobat Document" r:id="rId4" imgW="5829210" imgH="7543561" progId="Acrobat.Document.DC">
                  <p:embed/>
                </p:oleObj>
              </mc:Choice>
              <mc:Fallback>
                <p:oleObj name="Acrobat Document" r:id="rId4" imgW="5829210" imgH="7543561" progId="Acrobat.Document.DC">
                  <p:embed/>
                  <p:pic>
                    <p:nvPicPr>
                      <p:cNvPr id="7" name="Object 6">
                        <a:extLst>
                          <a:ext uri="{FF2B5EF4-FFF2-40B4-BE49-F238E27FC236}">
                            <a16:creationId xmlns:a16="http://schemas.microsoft.com/office/drawing/2014/main" id="{1A233CB9-3157-44EC-B0FA-C2CE37EC110B}"/>
                          </a:ext>
                        </a:extLst>
                      </p:cNvPr>
                      <p:cNvPicPr/>
                      <p:nvPr/>
                    </p:nvPicPr>
                    <p:blipFill>
                      <a:blip r:embed="rId5"/>
                      <a:stretch>
                        <a:fillRect/>
                      </a:stretch>
                    </p:blipFill>
                    <p:spPr>
                      <a:xfrm>
                        <a:off x="1536545" y="1796681"/>
                        <a:ext cx="3140075" cy="4064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F037198-6910-4620-B8C0-3AC4F67272D0}"/>
              </a:ext>
            </a:extLst>
          </p:cNvPr>
          <p:cNvGraphicFramePr>
            <a:graphicFrameLocks noChangeAspect="1"/>
          </p:cNvGraphicFramePr>
          <p:nvPr>
            <p:extLst/>
          </p:nvPr>
        </p:nvGraphicFramePr>
        <p:xfrm>
          <a:off x="4519593" y="1781691"/>
          <a:ext cx="3140075" cy="4064000"/>
        </p:xfrm>
        <a:graphic>
          <a:graphicData uri="http://schemas.openxmlformats.org/presentationml/2006/ole">
            <mc:AlternateContent xmlns:mc="http://schemas.openxmlformats.org/markup-compatibility/2006">
              <mc:Choice xmlns:v="urn:schemas-microsoft-com:vml" Requires="v">
                <p:oleObj spid="_x0000_s1047" name="Acrobat Document" r:id="rId6" imgW="5829210" imgH="7543561" progId="Acrobat.Document.DC">
                  <p:embed/>
                </p:oleObj>
              </mc:Choice>
              <mc:Fallback>
                <p:oleObj name="Acrobat Document" r:id="rId6" imgW="5829210" imgH="7543561" progId="Acrobat.Document.DC">
                  <p:embed/>
                  <p:pic>
                    <p:nvPicPr>
                      <p:cNvPr id="8" name="Object 7">
                        <a:extLst>
                          <a:ext uri="{FF2B5EF4-FFF2-40B4-BE49-F238E27FC236}">
                            <a16:creationId xmlns:a16="http://schemas.microsoft.com/office/drawing/2014/main" id="{8F037198-6910-4620-B8C0-3AC4F67272D0}"/>
                          </a:ext>
                        </a:extLst>
                      </p:cNvPr>
                      <p:cNvPicPr/>
                      <p:nvPr/>
                    </p:nvPicPr>
                    <p:blipFill>
                      <a:blip r:embed="rId7"/>
                      <a:stretch>
                        <a:fillRect/>
                      </a:stretch>
                    </p:blipFill>
                    <p:spPr>
                      <a:xfrm>
                        <a:off x="4519593" y="1781691"/>
                        <a:ext cx="3140075" cy="4064000"/>
                      </a:xfrm>
                      <a:prstGeom prst="rect">
                        <a:avLst/>
                      </a:prstGeom>
                    </p:spPr>
                  </p:pic>
                </p:oleObj>
              </mc:Fallback>
            </mc:AlternateContent>
          </a:graphicData>
        </a:graphic>
      </p:graphicFrame>
      <p:graphicFrame>
        <p:nvGraphicFramePr>
          <p:cNvPr id="9" name="Object 8">
            <a:hlinkClick r:id="rId8"/>
            <a:extLst>
              <a:ext uri="{FF2B5EF4-FFF2-40B4-BE49-F238E27FC236}">
                <a16:creationId xmlns:a16="http://schemas.microsoft.com/office/drawing/2014/main" id="{0EB1DBB5-62CB-48E7-A312-C0B05B537490}"/>
              </a:ext>
            </a:extLst>
          </p:cNvPr>
          <p:cNvGraphicFramePr>
            <a:graphicFrameLocks noChangeAspect="1"/>
          </p:cNvGraphicFramePr>
          <p:nvPr>
            <p:extLst>
              <p:ext uri="{D42A27DB-BD31-4B8C-83A1-F6EECF244321}">
                <p14:modId xmlns:p14="http://schemas.microsoft.com/office/powerpoint/2010/main" val="1999404247"/>
              </p:ext>
            </p:extLst>
          </p:nvPr>
        </p:nvGraphicFramePr>
        <p:xfrm>
          <a:off x="7527925" y="1752351"/>
          <a:ext cx="3140075" cy="4064000"/>
        </p:xfrm>
        <a:graphic>
          <a:graphicData uri="http://schemas.openxmlformats.org/presentationml/2006/ole">
            <mc:AlternateContent xmlns:mc="http://schemas.openxmlformats.org/markup-compatibility/2006">
              <mc:Choice xmlns:v="urn:schemas-microsoft-com:vml" Requires="v">
                <p:oleObj spid="_x0000_s1048" name="Acrobat Document" r:id="rId9" imgW="5829210" imgH="7543561" progId="Acrobat.Document.DC">
                  <p:embed/>
                </p:oleObj>
              </mc:Choice>
              <mc:Fallback>
                <p:oleObj name="Acrobat Document" r:id="rId9" imgW="5829210" imgH="7543561" progId="Acrobat.Document.DC">
                  <p:embed/>
                  <p:pic>
                    <p:nvPicPr>
                      <p:cNvPr id="9" name="Object 8">
                        <a:extLst>
                          <a:ext uri="{FF2B5EF4-FFF2-40B4-BE49-F238E27FC236}">
                            <a16:creationId xmlns:a16="http://schemas.microsoft.com/office/drawing/2014/main" id="{0EB1DBB5-62CB-48E7-A312-C0B05B537490}"/>
                          </a:ext>
                        </a:extLst>
                      </p:cNvPr>
                      <p:cNvPicPr/>
                      <p:nvPr/>
                    </p:nvPicPr>
                    <p:blipFill>
                      <a:blip r:embed="rId10"/>
                      <a:stretch>
                        <a:fillRect/>
                      </a:stretch>
                    </p:blipFill>
                    <p:spPr>
                      <a:xfrm>
                        <a:off x="7527925" y="1752351"/>
                        <a:ext cx="3140075" cy="4064000"/>
                      </a:xfrm>
                      <a:prstGeom prst="rect">
                        <a:avLst/>
                      </a:prstGeom>
                    </p:spPr>
                  </p:pic>
                </p:oleObj>
              </mc:Fallback>
            </mc:AlternateContent>
          </a:graphicData>
        </a:graphic>
      </p:graphicFrame>
      <p:graphicFrame>
        <p:nvGraphicFramePr>
          <p:cNvPr id="10" name="Object 9">
            <a:hlinkClick r:id="rId11"/>
            <a:extLst>
              <a:ext uri="{FF2B5EF4-FFF2-40B4-BE49-F238E27FC236}">
                <a16:creationId xmlns:a16="http://schemas.microsoft.com/office/drawing/2014/main" id="{A484B3CD-B1DA-4B6C-876F-2242985C1FA1}"/>
              </a:ext>
            </a:extLst>
          </p:cNvPr>
          <p:cNvGraphicFramePr>
            <a:graphicFrameLocks noChangeAspect="1"/>
          </p:cNvGraphicFramePr>
          <p:nvPr>
            <p:extLst>
              <p:ext uri="{D42A27DB-BD31-4B8C-83A1-F6EECF244321}">
                <p14:modId xmlns:p14="http://schemas.microsoft.com/office/powerpoint/2010/main" val="1280159659"/>
              </p:ext>
            </p:extLst>
          </p:nvPr>
        </p:nvGraphicFramePr>
        <p:xfrm>
          <a:off x="4198622" y="630122"/>
          <a:ext cx="4325143" cy="5597759"/>
        </p:xfrm>
        <a:graphic>
          <a:graphicData uri="http://schemas.openxmlformats.org/presentationml/2006/ole">
            <mc:AlternateContent xmlns:mc="http://schemas.openxmlformats.org/markup-compatibility/2006">
              <mc:Choice xmlns:v="urn:schemas-microsoft-com:vml" Requires="v">
                <p:oleObj spid="_x0000_s1049" name="Acrobat Document" r:id="rId12" imgW="5829210" imgH="7543561" progId="Acrobat.Document.DC">
                  <p:embed/>
                </p:oleObj>
              </mc:Choice>
              <mc:Fallback>
                <p:oleObj name="Acrobat Document" r:id="rId12" imgW="5829210" imgH="7543561" progId="Acrobat.Document.DC">
                  <p:embed/>
                  <p:pic>
                    <p:nvPicPr>
                      <p:cNvPr id="10" name="Object 9">
                        <a:extLst>
                          <a:ext uri="{FF2B5EF4-FFF2-40B4-BE49-F238E27FC236}">
                            <a16:creationId xmlns:a16="http://schemas.microsoft.com/office/drawing/2014/main" id="{A484B3CD-B1DA-4B6C-876F-2242985C1FA1}"/>
                          </a:ext>
                        </a:extLst>
                      </p:cNvPr>
                      <p:cNvPicPr/>
                      <p:nvPr/>
                    </p:nvPicPr>
                    <p:blipFill>
                      <a:blip r:embed="rId13"/>
                      <a:stretch>
                        <a:fillRect/>
                      </a:stretch>
                    </p:blipFill>
                    <p:spPr>
                      <a:xfrm>
                        <a:off x="4198622" y="630122"/>
                        <a:ext cx="4325143" cy="5597759"/>
                      </a:xfrm>
                      <a:prstGeom prst="rect">
                        <a:avLst/>
                      </a:prstGeom>
                    </p:spPr>
                  </p:pic>
                </p:oleObj>
              </mc:Fallback>
            </mc:AlternateContent>
          </a:graphicData>
        </a:graphic>
      </p:graphicFrame>
    </p:spTree>
    <p:extLst>
      <p:ext uri="{BB962C8B-B14F-4D97-AF65-F5344CB8AC3E}">
        <p14:creationId xmlns:p14="http://schemas.microsoft.com/office/powerpoint/2010/main" val="20030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E14809C-AB06-455C-9E09-733EC00DD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F9612D73-1056-4289-A977-92C9190C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7" name="Rectangle 76">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ttp://learningoutcomes.web.illinois.edu/wp-content/uploads/2019/05/OccPaper38cover-792x1024.png">
            <a:hlinkClick r:id="rId2"/>
            <a:extLst>
              <a:ext uri="{FF2B5EF4-FFF2-40B4-BE49-F238E27FC236}">
                <a16:creationId xmlns:a16="http://schemas.microsoft.com/office/drawing/2014/main" id="{8729DE3A-0F5A-4199-B65E-FFA8065B51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338651" y="643467"/>
            <a:ext cx="3901298" cy="50502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learningoutcomes.web.illinois.edu/wp-content/uploads/2018/03/OP-27-235x300.jpg">
            <a:hlinkClick r:id="rId4"/>
            <a:extLst>
              <a:ext uri="{FF2B5EF4-FFF2-40B4-BE49-F238E27FC236}">
                <a16:creationId xmlns:a16="http://schemas.microsoft.com/office/drawing/2014/main" id="{798961B7-2D17-4C80-99A6-46A1539BC5CC}"/>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6924694" y="643467"/>
            <a:ext cx="3956009" cy="505022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024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1219170">
              <a:buClr>
                <a:srgbClr val="000000"/>
              </a:buClr>
              <a:defRPr/>
            </a:pPr>
            <a:endParaRPr lang="en-US" sz="1867" kern="0">
              <a:solidFill>
                <a:prstClr val="white"/>
              </a:solidFill>
              <a:latin typeface="Calibri" panose="020F0502020204030204"/>
              <a:sym typeface="Arial"/>
            </a:endParaRPr>
          </a:p>
        </p:txBody>
      </p:sp>
      <p:sp>
        <p:nvSpPr>
          <p:cNvPr id="12" name="Rectangle 1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E621EDF8-B8E9-C243-8920-C798DEC12D32}"/>
              </a:ext>
            </a:extLst>
          </p:cNvPr>
          <p:cNvSpPr>
            <a:spLocks noGrp="1"/>
          </p:cNvSpPr>
          <p:nvPr>
            <p:ph idx="1"/>
          </p:nvPr>
        </p:nvSpPr>
        <p:spPr>
          <a:xfrm>
            <a:off x="492371" y="2653801"/>
            <a:ext cx="3084844" cy="3335519"/>
          </a:xfrm>
        </p:spPr>
        <p:txBody>
          <a:bodyPr>
            <a:normAutofit/>
          </a:bodyPr>
          <a:lstStyle/>
          <a:p>
            <a:pPr marL="152396" indent="0">
              <a:buNone/>
            </a:pPr>
            <a:r>
              <a:rPr lang="en-US" sz="1800" dirty="0">
                <a:solidFill>
                  <a:schemeClr val="bg1"/>
                </a:solidFill>
                <a:hlinkClick r:id="rId2">
                  <a:extLst>
                    <a:ext uri="{A12FA001-AC4F-418D-AE19-62706E023703}">
                      <ahyp:hlinkClr xmlns:ahyp="http://schemas.microsoft.com/office/drawing/2018/hyperlinkcolor" val="tx"/>
                    </a:ext>
                  </a:extLst>
                </a:hlinkClick>
              </a:rPr>
              <a:t>https://www.confederationcollege.ca/tlc/indigenous-learning-outcomes</a:t>
            </a:r>
            <a:endParaRPr lang="en-US" sz="1800" dirty="0">
              <a:solidFill>
                <a:schemeClr val="bg1"/>
              </a:solidFill>
            </a:endParaRPr>
          </a:p>
        </p:txBody>
      </p:sp>
      <p:sp>
        <p:nvSpPr>
          <p:cNvPr id="14" name="Rectangle 1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screenshot of a cell phone&#10;&#10;Description automatically generated">
            <a:extLst>
              <a:ext uri="{FF2B5EF4-FFF2-40B4-BE49-F238E27FC236}">
                <a16:creationId xmlns:a16="http://schemas.microsoft.com/office/drawing/2014/main" id="{99C28607-2D3B-2E4E-8B68-C47FBE73F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3"/>
          <a:stretch/>
        </p:blipFill>
        <p:spPr>
          <a:xfrm>
            <a:off x="4742016" y="640080"/>
            <a:ext cx="6798083" cy="5577840"/>
          </a:xfrm>
          <a:prstGeom prst="rect">
            <a:avLst/>
          </a:prstGeom>
        </p:spPr>
      </p:pic>
    </p:spTree>
    <p:extLst>
      <p:ext uri="{BB962C8B-B14F-4D97-AF65-F5344CB8AC3E}">
        <p14:creationId xmlns:p14="http://schemas.microsoft.com/office/powerpoint/2010/main" val="2443567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latin typeface="Calibri" panose="020F0502020204030204"/>
              <a:sym typeface="Arial"/>
            </a:endParaRPr>
          </a:p>
        </p:txBody>
      </p:sp>
      <p:pic>
        <p:nvPicPr>
          <p:cNvPr id="5" name="Content Placeholder 4">
            <a:extLst>
              <a:ext uri="{FF2B5EF4-FFF2-40B4-BE49-F238E27FC236}">
                <a16:creationId xmlns:a16="http://schemas.microsoft.com/office/drawing/2014/main" id="{63C08206-717E-3640-BF50-564BBAA2F240}"/>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344963" y="643468"/>
            <a:ext cx="3888672" cy="5050225"/>
          </a:xfrm>
          <a:prstGeom prst="rect">
            <a:avLst/>
          </a:prstGeom>
        </p:spPr>
      </p:pic>
      <p:pic>
        <p:nvPicPr>
          <p:cNvPr id="7" name="Content Placeholder 4">
            <a:extLst>
              <a:ext uri="{FF2B5EF4-FFF2-40B4-BE49-F238E27FC236}">
                <a16:creationId xmlns:a16="http://schemas.microsoft.com/office/drawing/2014/main" id="{F1AC52BC-F596-AB4D-BC9B-FFAD9CEB8B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1547" y="643468"/>
            <a:ext cx="4002303" cy="5050225"/>
          </a:xfrm>
          <a:prstGeom prst="rect">
            <a:avLst/>
          </a:prstGeom>
        </p:spPr>
      </p:pic>
      <p:sp>
        <p:nvSpPr>
          <p:cNvPr id="14" name="Rectangle 13">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0" cy="65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5942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latin typeface="Calibri" panose="020F0502020204030204"/>
              <a:sym typeface="Arial"/>
            </a:endParaRPr>
          </a:p>
        </p:txBody>
      </p:sp>
      <p:sp>
        <p:nvSpPr>
          <p:cNvPr id="18" name="Rectangle 1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latin typeface="Calibri" panose="020F0502020204030204"/>
              <a:sym typeface="Arial"/>
            </a:endParaRPr>
          </a:p>
        </p:txBody>
      </p:sp>
      <p:sp>
        <p:nvSpPr>
          <p:cNvPr id="20" name="Rectangle 1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latin typeface="Calibri" panose="020F0502020204030204"/>
              <a:sym typeface="Arial"/>
            </a:endParaRPr>
          </a:p>
        </p:txBody>
      </p:sp>
      <p:pic>
        <p:nvPicPr>
          <p:cNvPr id="5" name="Content Placeholder 4" descr="A screenshot of a cell phone&#10;&#10;Description automatically generated">
            <a:extLst>
              <a:ext uri="{FF2B5EF4-FFF2-40B4-BE49-F238E27FC236}">
                <a16:creationId xmlns:a16="http://schemas.microsoft.com/office/drawing/2014/main" id="{94B5E1E2-D4BA-2A4E-BD47-1B56EC2BCD0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29634" y="905932"/>
            <a:ext cx="6764737" cy="5039728"/>
          </a:xfrm>
          <a:prstGeom prst="rect">
            <a:avLst/>
          </a:prstGeom>
        </p:spPr>
      </p:pic>
    </p:spTree>
    <p:extLst>
      <p:ext uri="{BB962C8B-B14F-4D97-AF65-F5344CB8AC3E}">
        <p14:creationId xmlns:p14="http://schemas.microsoft.com/office/powerpoint/2010/main" val="1291831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E037E3D-4FEE-40D8-AA0E-079FC873D1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 y="10"/>
            <a:ext cx="12192031" cy="4915066"/>
          </a:xfrm>
          <a:prstGeom prst="rect">
            <a:avLst/>
          </a:prstGeom>
        </p:spPr>
      </p:pic>
      <p:sp>
        <p:nvSpPr>
          <p:cNvPr id="14" name="Rectangle 13">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F44D10-CE25-4269-A525-7DFB6C72784B}"/>
              </a:ext>
            </a:extLst>
          </p:cNvPr>
          <p:cNvSpPr>
            <a:spLocks noGrp="1"/>
          </p:cNvSpPr>
          <p:nvPr>
            <p:ph type="title"/>
          </p:nvPr>
        </p:nvSpPr>
        <p:spPr>
          <a:xfrm>
            <a:off x="1065197" y="5120640"/>
            <a:ext cx="10058400" cy="822960"/>
          </a:xfrm>
        </p:spPr>
        <p:txBody>
          <a:bodyPr vert="horz" lIns="91440" tIns="45720" rIns="91440" bIns="45720" rtlCol="0" anchor="b">
            <a:normAutofit/>
          </a:bodyPr>
          <a:lstStyle/>
          <a:p>
            <a:pPr defTabSz="914400"/>
            <a:r>
              <a:rPr lang="en-US" sz="3300" spc="-50">
                <a:solidFill>
                  <a:srgbClr val="FFFFFF"/>
                </a:solidFill>
              </a:rPr>
              <a:t>New Book on the topic….Coming soon from Peter Lang	</a:t>
            </a:r>
          </a:p>
        </p:txBody>
      </p:sp>
      <p:sp>
        <p:nvSpPr>
          <p:cNvPr id="16" name="Rectangle 15">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662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and Assessment</a:t>
            </a:r>
          </a:p>
        </p:txBody>
      </p:sp>
      <p:sp>
        <p:nvSpPr>
          <p:cNvPr id="3" name="Content Placeholder 2"/>
          <p:cNvSpPr>
            <a:spLocks noGrp="1"/>
          </p:cNvSpPr>
          <p:nvPr>
            <p:ph sz="half" idx="2"/>
          </p:nvPr>
        </p:nvSpPr>
        <p:spPr>
          <a:xfrm>
            <a:off x="1362325" y="2214193"/>
            <a:ext cx="3703320" cy="3286760"/>
          </a:xfrm>
        </p:spPr>
        <p:txBody>
          <a:bodyPr>
            <a:normAutofit/>
          </a:bodyPr>
          <a:lstStyle/>
          <a:p>
            <a:pPr marL="0" indent="0">
              <a:buNone/>
            </a:pPr>
            <a:endParaRPr lang="en-US" sz="2700" dirty="0"/>
          </a:p>
          <a:p>
            <a:pPr marL="0" indent="0" algn="ctr">
              <a:buNone/>
            </a:pPr>
            <a:r>
              <a:rPr lang="en-US" sz="3200" dirty="0"/>
              <a:t>Assessment is not something we do to students it is something we do with students. </a:t>
            </a:r>
          </a:p>
          <a:p>
            <a:endParaRPr lang="en-US" dirty="0"/>
          </a:p>
          <a:p>
            <a:endParaRPr lang="en-US" dirty="0"/>
          </a:p>
        </p:txBody>
      </p:sp>
      <p:sp>
        <p:nvSpPr>
          <p:cNvPr id="7" name="Text Placeholder 6">
            <a:extLst>
              <a:ext uri="{FF2B5EF4-FFF2-40B4-BE49-F238E27FC236}">
                <a16:creationId xmlns:a16="http://schemas.microsoft.com/office/drawing/2014/main" id="{F793E18B-49C4-4C00-ADDA-4A712D802BA0}"/>
              </a:ext>
            </a:extLst>
          </p:cNvPr>
          <p:cNvSpPr>
            <a:spLocks noGrp="1"/>
          </p:cNvSpPr>
          <p:nvPr>
            <p:ph type="body" sz="quarter" idx="3"/>
          </p:nvPr>
        </p:nvSpPr>
        <p:spPr/>
        <p:txBody>
          <a:bodyPr/>
          <a:lstStyle/>
          <a:p>
            <a:r>
              <a:rPr lang="en-US" dirty="0"/>
              <a:t>Student Roles</a:t>
            </a:r>
          </a:p>
        </p:txBody>
      </p:sp>
      <p:sp>
        <p:nvSpPr>
          <p:cNvPr id="8" name="Content Placeholder 7">
            <a:extLst>
              <a:ext uri="{FF2B5EF4-FFF2-40B4-BE49-F238E27FC236}">
                <a16:creationId xmlns:a16="http://schemas.microsoft.com/office/drawing/2014/main" id="{645637A7-6AB4-40D7-80CC-EAECE75A958A}"/>
              </a:ext>
            </a:extLst>
          </p:cNvPr>
          <p:cNvSpPr>
            <a:spLocks noGrp="1"/>
          </p:cNvSpPr>
          <p:nvPr>
            <p:ph sz="quarter" idx="4"/>
          </p:nvPr>
        </p:nvSpPr>
        <p:spPr/>
        <p:txBody>
          <a:bodyPr/>
          <a:lstStyle/>
          <a:p>
            <a:r>
              <a:rPr lang="en-US" dirty="0"/>
              <a:t>As a researcher</a:t>
            </a:r>
          </a:p>
          <a:p>
            <a:r>
              <a:rPr lang="en-US" dirty="0"/>
              <a:t>Think aloud on assignment intent</a:t>
            </a:r>
          </a:p>
          <a:p>
            <a:r>
              <a:rPr lang="en-US" dirty="0"/>
              <a:t>Co-create rubric</a:t>
            </a:r>
          </a:p>
          <a:p>
            <a:r>
              <a:rPr lang="en-US" dirty="0"/>
              <a:t>Design assignment</a:t>
            </a:r>
          </a:p>
          <a:p>
            <a:r>
              <a:rPr lang="en-US" dirty="0"/>
              <a:t>Write a letter to an incoming student on what they wished they knew or someone had told them</a:t>
            </a:r>
          </a:p>
          <a:p>
            <a:r>
              <a:rPr lang="en-US" dirty="0"/>
              <a:t>Validate that their learning matters</a:t>
            </a:r>
          </a:p>
          <a:p>
            <a:endParaRPr lang="en-US" dirty="0"/>
          </a:p>
        </p:txBody>
      </p:sp>
    </p:spTree>
    <p:extLst>
      <p:ext uri="{BB962C8B-B14F-4D97-AF65-F5344CB8AC3E}">
        <p14:creationId xmlns:p14="http://schemas.microsoft.com/office/powerpoint/2010/main" val="2392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latin typeface="Calibri" panose="020F0502020204030204"/>
              <a:sym typeface="Arial"/>
            </a:endParaRPr>
          </a:p>
        </p:txBody>
      </p:sp>
      <p:sp>
        <p:nvSpPr>
          <p:cNvPr id="2" name="Title 1">
            <a:extLst>
              <a:ext uri="{FF2B5EF4-FFF2-40B4-BE49-F238E27FC236}">
                <a16:creationId xmlns:a16="http://schemas.microsoft.com/office/drawing/2014/main" id="{5EA44AB9-85CA-4D4D-9F06-5DE4FEEF82E2}"/>
              </a:ext>
            </a:extLst>
          </p:cNvPr>
          <p:cNvSpPr>
            <a:spLocks noGrp="1"/>
          </p:cNvSpPr>
          <p:nvPr>
            <p:ph type="title"/>
          </p:nvPr>
        </p:nvSpPr>
        <p:spPr>
          <a:xfrm>
            <a:off x="7859485" y="634946"/>
            <a:ext cx="3690257" cy="1450757"/>
          </a:xfrm>
        </p:spPr>
        <p:txBody>
          <a:bodyPr>
            <a:normAutofit/>
          </a:bodyPr>
          <a:lstStyle/>
          <a:p>
            <a:r>
              <a:rPr lang="en-US" sz="3333" dirty="0"/>
              <a:t>Student-Centered</a:t>
            </a:r>
          </a:p>
        </p:txBody>
      </p:sp>
      <p:pic>
        <p:nvPicPr>
          <p:cNvPr id="4" name="Picture 3" descr="Image result for we find ourselves in interesting times">
            <a:extLst>
              <a:ext uri="{FF2B5EF4-FFF2-40B4-BE49-F238E27FC236}">
                <a16:creationId xmlns:a16="http://schemas.microsoft.com/office/drawing/2014/main" id="{79073833-976E-5048-AD35-3BE0F549E8E5}"/>
              </a:ext>
            </a:extLst>
          </p:cNvPr>
          <p:cNvPicPr/>
          <p:nvPr/>
        </p:nvPicPr>
        <p:blipFill>
          <a:blip r:embed="rId2">
            <a:extLst>
              <a:ext uri="{28A0092B-C50C-407E-A947-70E740481C1C}">
                <a14:useLocalDpi xmlns:a14="http://schemas.microsoft.com/office/drawing/2010/main"/>
              </a:ext>
            </a:extLst>
          </a:blip>
          <a:stretch>
            <a:fillRect/>
          </a:stretch>
        </p:blipFill>
        <p:spPr bwMode="auto">
          <a:xfrm>
            <a:off x="634001" y="714747"/>
            <a:ext cx="6909801" cy="5165076"/>
          </a:xfrm>
          <a:prstGeom prst="rect">
            <a:avLst/>
          </a:prstGeom>
          <a:noFill/>
        </p:spPr>
      </p:pic>
      <p:cxnSp>
        <p:nvCxnSpPr>
          <p:cNvPr id="11" name="Straight Connector 1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0F341C-DECB-5B44-A6E2-DF33810A99B7}"/>
              </a:ext>
            </a:extLst>
          </p:cNvPr>
          <p:cNvSpPr>
            <a:spLocks noGrp="1"/>
          </p:cNvSpPr>
          <p:nvPr>
            <p:ph idx="1"/>
          </p:nvPr>
        </p:nvSpPr>
        <p:spPr>
          <a:xfrm>
            <a:off x="7859486" y="2198915"/>
            <a:ext cx="3690257" cy="3670180"/>
          </a:xfrm>
        </p:spPr>
        <p:txBody>
          <a:bodyPr>
            <a:normAutofit/>
          </a:bodyPr>
          <a:lstStyle/>
          <a:p>
            <a:r>
              <a:rPr lang="en-US" dirty="0"/>
              <a:t>Share the learning outcomes and their relevancy </a:t>
            </a:r>
          </a:p>
          <a:p>
            <a:r>
              <a:rPr lang="en-US" dirty="0"/>
              <a:t>Actively engage in reflection and transference </a:t>
            </a:r>
          </a:p>
          <a:p>
            <a:r>
              <a:rPr lang="en-US" dirty="0"/>
              <a:t>Undergraduate research – a High-Impact Practice: </a:t>
            </a:r>
            <a:r>
              <a:rPr lang="en-US" dirty="0">
                <a:hlinkClick r:id="rId3"/>
              </a:rPr>
              <a:t>https://www.learningoutcomesassessment.org/wp-content/uploads/2020/03/AiP-Turos.pdf</a:t>
            </a:r>
            <a:r>
              <a:rPr lang="en-US" dirty="0"/>
              <a:t> </a:t>
            </a:r>
          </a:p>
        </p:txBody>
      </p:sp>
      <p:sp>
        <p:nvSpPr>
          <p:cNvPr id="13" name="Rectangle 1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6334317"/>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89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122A-2D8D-1F4B-99EA-28F42422EAF4}"/>
              </a:ext>
            </a:extLst>
          </p:cNvPr>
          <p:cNvSpPr>
            <a:spLocks noGrp="1"/>
          </p:cNvSpPr>
          <p:nvPr>
            <p:ph type="title"/>
          </p:nvPr>
        </p:nvSpPr>
        <p:spPr/>
        <p:txBody>
          <a:bodyPr/>
          <a:lstStyle/>
          <a:p>
            <a:r>
              <a:rPr lang="en-US" dirty="0"/>
              <a:t>Spectrum of Student Involvement </a:t>
            </a:r>
          </a:p>
        </p:txBody>
      </p:sp>
      <p:cxnSp>
        <p:nvCxnSpPr>
          <p:cNvPr id="7" name="Straight Arrow Connector 6">
            <a:extLst>
              <a:ext uri="{FF2B5EF4-FFF2-40B4-BE49-F238E27FC236}">
                <a16:creationId xmlns:a16="http://schemas.microsoft.com/office/drawing/2014/main" id="{F16C4E5B-677F-7B43-BBEF-30FF2BCEF09C}"/>
              </a:ext>
            </a:extLst>
          </p:cNvPr>
          <p:cNvCxnSpPr/>
          <p:nvPr/>
        </p:nvCxnSpPr>
        <p:spPr>
          <a:xfrm>
            <a:off x="1097280" y="3857415"/>
            <a:ext cx="10058401" cy="0"/>
          </a:xfrm>
          <a:prstGeom prst="straightConnector1">
            <a:avLst/>
          </a:prstGeom>
          <a:ln w="139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90350D-78DE-5C4B-8CCC-C8575E77DD46}"/>
              </a:ext>
            </a:extLst>
          </p:cNvPr>
          <p:cNvSpPr txBox="1"/>
          <p:nvPr/>
        </p:nvSpPr>
        <p:spPr>
          <a:xfrm>
            <a:off x="366464" y="2271569"/>
            <a:ext cx="1828800" cy="954300"/>
          </a:xfrm>
          <a:prstGeom prst="rect">
            <a:avLst/>
          </a:prstGeom>
          <a:noFill/>
          <a:ln>
            <a:solidFill>
              <a:schemeClr val="accent1"/>
            </a:solidFill>
          </a:ln>
        </p:spPr>
        <p:txBody>
          <a:bodyPr wrap="square" rtlCol="0">
            <a:spAutoFit/>
          </a:bodyPr>
          <a:lstStyle/>
          <a:p>
            <a:pPr defTabSz="1219170">
              <a:buClr>
                <a:srgbClr val="000000"/>
              </a:buClr>
            </a:pPr>
            <a:r>
              <a:rPr lang="en-US" sz="1867" kern="0" dirty="0">
                <a:solidFill>
                  <a:srgbClr val="000000"/>
                </a:solidFill>
                <a:latin typeface="Arial"/>
                <a:cs typeface="Arial"/>
                <a:sym typeface="Arial"/>
              </a:rPr>
              <a:t>Student as object of assessment</a:t>
            </a:r>
          </a:p>
        </p:txBody>
      </p:sp>
      <p:sp>
        <p:nvSpPr>
          <p:cNvPr id="10" name="TextBox 9">
            <a:extLst>
              <a:ext uri="{FF2B5EF4-FFF2-40B4-BE49-F238E27FC236}">
                <a16:creationId xmlns:a16="http://schemas.microsoft.com/office/drawing/2014/main" id="{F8794D3F-FCC4-334E-80CA-84714AE0A7B7}"/>
              </a:ext>
            </a:extLst>
          </p:cNvPr>
          <p:cNvSpPr txBox="1"/>
          <p:nvPr/>
        </p:nvSpPr>
        <p:spPr>
          <a:xfrm>
            <a:off x="1608083" y="4370813"/>
            <a:ext cx="1828800" cy="1528945"/>
          </a:xfrm>
          <a:prstGeom prst="rect">
            <a:avLst/>
          </a:prstGeom>
          <a:noFill/>
          <a:ln>
            <a:solidFill>
              <a:schemeClr val="accent1"/>
            </a:solidFill>
          </a:ln>
        </p:spPr>
        <p:txBody>
          <a:bodyPr wrap="square" rtlCol="0">
            <a:spAutoFit/>
          </a:bodyPr>
          <a:lstStyle/>
          <a:p>
            <a:pPr defTabSz="1219170">
              <a:buClr>
                <a:srgbClr val="000000"/>
              </a:buClr>
            </a:pPr>
            <a:r>
              <a:rPr lang="en-US" sz="1867" kern="0" dirty="0">
                <a:solidFill>
                  <a:srgbClr val="000000"/>
                </a:solidFill>
                <a:latin typeface="Arial"/>
                <a:cs typeface="Arial"/>
                <a:sym typeface="Arial"/>
              </a:rPr>
              <a:t>Examine student differences through data disaggregation</a:t>
            </a:r>
          </a:p>
        </p:txBody>
      </p:sp>
      <p:sp>
        <p:nvSpPr>
          <p:cNvPr id="11" name="TextBox 10">
            <a:extLst>
              <a:ext uri="{FF2B5EF4-FFF2-40B4-BE49-F238E27FC236}">
                <a16:creationId xmlns:a16="http://schemas.microsoft.com/office/drawing/2014/main" id="{C2B15B98-7B0C-4942-80B5-6C226CFCE52D}"/>
              </a:ext>
            </a:extLst>
          </p:cNvPr>
          <p:cNvSpPr txBox="1"/>
          <p:nvPr/>
        </p:nvSpPr>
        <p:spPr>
          <a:xfrm>
            <a:off x="4267200" y="4370812"/>
            <a:ext cx="1828800" cy="666977"/>
          </a:xfrm>
          <a:prstGeom prst="rect">
            <a:avLst/>
          </a:prstGeom>
          <a:noFill/>
          <a:ln>
            <a:solidFill>
              <a:schemeClr val="accent1"/>
            </a:solidFill>
          </a:ln>
        </p:spPr>
        <p:txBody>
          <a:bodyPr wrap="square" rtlCol="0">
            <a:spAutoFit/>
          </a:bodyPr>
          <a:lstStyle/>
          <a:p>
            <a:pPr defTabSz="1219170">
              <a:buClr>
                <a:srgbClr val="000000"/>
              </a:buClr>
            </a:pPr>
            <a:r>
              <a:rPr lang="en-US" sz="1867" kern="0" dirty="0">
                <a:solidFill>
                  <a:srgbClr val="000000"/>
                </a:solidFill>
                <a:latin typeface="Arial"/>
                <a:cs typeface="Arial"/>
                <a:sym typeface="Arial"/>
              </a:rPr>
              <a:t>Blame Student for Differences</a:t>
            </a:r>
          </a:p>
        </p:txBody>
      </p:sp>
      <p:sp>
        <p:nvSpPr>
          <p:cNvPr id="12" name="TextBox 11">
            <a:extLst>
              <a:ext uri="{FF2B5EF4-FFF2-40B4-BE49-F238E27FC236}">
                <a16:creationId xmlns:a16="http://schemas.microsoft.com/office/drawing/2014/main" id="{437C98B0-2EF0-F14F-B165-4DB1B3BE3F5A}"/>
              </a:ext>
            </a:extLst>
          </p:cNvPr>
          <p:cNvSpPr txBox="1"/>
          <p:nvPr/>
        </p:nvSpPr>
        <p:spPr>
          <a:xfrm>
            <a:off x="6362261" y="4356153"/>
            <a:ext cx="1828800" cy="954300"/>
          </a:xfrm>
          <a:prstGeom prst="rect">
            <a:avLst/>
          </a:prstGeom>
          <a:noFill/>
          <a:ln>
            <a:solidFill>
              <a:schemeClr val="accent1"/>
            </a:solidFill>
          </a:ln>
        </p:spPr>
        <p:txBody>
          <a:bodyPr wrap="square" rtlCol="0">
            <a:spAutoFit/>
          </a:bodyPr>
          <a:lstStyle/>
          <a:p>
            <a:pPr defTabSz="1219170">
              <a:buClr>
                <a:srgbClr val="000000"/>
              </a:buClr>
            </a:pPr>
            <a:r>
              <a:rPr lang="en-US" sz="1867" kern="0" dirty="0">
                <a:solidFill>
                  <a:srgbClr val="000000"/>
                </a:solidFill>
                <a:latin typeface="Arial"/>
                <a:cs typeface="Arial"/>
                <a:sym typeface="Arial"/>
              </a:rPr>
              <a:t>Examine Organizational Structures</a:t>
            </a:r>
          </a:p>
        </p:txBody>
      </p:sp>
      <p:sp>
        <p:nvSpPr>
          <p:cNvPr id="13" name="TextBox 12">
            <a:extLst>
              <a:ext uri="{FF2B5EF4-FFF2-40B4-BE49-F238E27FC236}">
                <a16:creationId xmlns:a16="http://schemas.microsoft.com/office/drawing/2014/main" id="{FA15772F-31BE-8842-BD05-8C0DCD3769CF}"/>
              </a:ext>
            </a:extLst>
          </p:cNvPr>
          <p:cNvSpPr txBox="1"/>
          <p:nvPr/>
        </p:nvSpPr>
        <p:spPr>
          <a:xfrm>
            <a:off x="2970919" y="2250759"/>
            <a:ext cx="1828800" cy="954300"/>
          </a:xfrm>
          <a:prstGeom prst="rect">
            <a:avLst/>
          </a:prstGeom>
          <a:noFill/>
          <a:ln>
            <a:solidFill>
              <a:schemeClr val="accent1"/>
            </a:solidFill>
          </a:ln>
        </p:spPr>
        <p:txBody>
          <a:bodyPr wrap="square" rtlCol="0">
            <a:spAutoFit/>
          </a:bodyPr>
          <a:lstStyle/>
          <a:p>
            <a:pPr defTabSz="1219170">
              <a:buClr>
                <a:srgbClr val="000000"/>
              </a:buClr>
            </a:pPr>
            <a:r>
              <a:rPr lang="en-US" sz="1867" kern="0" dirty="0">
                <a:solidFill>
                  <a:srgbClr val="000000"/>
                </a:solidFill>
                <a:latin typeface="Arial"/>
                <a:cs typeface="Arial"/>
                <a:sym typeface="Arial"/>
              </a:rPr>
              <a:t>Decide what to change for others</a:t>
            </a:r>
          </a:p>
        </p:txBody>
      </p:sp>
      <p:sp>
        <p:nvSpPr>
          <p:cNvPr id="14" name="TextBox 13">
            <a:extLst>
              <a:ext uri="{FF2B5EF4-FFF2-40B4-BE49-F238E27FC236}">
                <a16:creationId xmlns:a16="http://schemas.microsoft.com/office/drawing/2014/main" id="{09B550C7-418F-E148-B45B-C02D16A243A1}"/>
              </a:ext>
            </a:extLst>
          </p:cNvPr>
          <p:cNvSpPr txBox="1"/>
          <p:nvPr/>
        </p:nvSpPr>
        <p:spPr>
          <a:xfrm>
            <a:off x="5463099" y="2373792"/>
            <a:ext cx="2046013" cy="954300"/>
          </a:xfrm>
          <a:prstGeom prst="rect">
            <a:avLst/>
          </a:prstGeom>
          <a:noFill/>
          <a:ln>
            <a:solidFill>
              <a:schemeClr val="accent1"/>
            </a:solidFill>
          </a:ln>
        </p:spPr>
        <p:txBody>
          <a:bodyPr wrap="square" rtlCol="0">
            <a:spAutoFit/>
          </a:bodyPr>
          <a:lstStyle/>
          <a:p>
            <a:pPr defTabSz="1219170">
              <a:buClr>
                <a:srgbClr val="000000"/>
              </a:buClr>
            </a:pPr>
            <a:r>
              <a:rPr lang="en-US" sz="1867" kern="0" dirty="0">
                <a:solidFill>
                  <a:srgbClr val="000000"/>
                </a:solidFill>
                <a:latin typeface="Arial"/>
                <a:cs typeface="Arial"/>
                <a:sym typeface="Arial"/>
              </a:rPr>
              <a:t>Student Representation on Committee</a:t>
            </a:r>
          </a:p>
        </p:txBody>
      </p:sp>
      <p:sp>
        <p:nvSpPr>
          <p:cNvPr id="15" name="TextBox 14">
            <a:extLst>
              <a:ext uri="{FF2B5EF4-FFF2-40B4-BE49-F238E27FC236}">
                <a16:creationId xmlns:a16="http://schemas.microsoft.com/office/drawing/2014/main" id="{63F2B0BF-4850-5F40-9A22-6EF69579D541}"/>
              </a:ext>
            </a:extLst>
          </p:cNvPr>
          <p:cNvSpPr txBox="1"/>
          <p:nvPr/>
        </p:nvSpPr>
        <p:spPr>
          <a:xfrm>
            <a:off x="7960796" y="2115462"/>
            <a:ext cx="1828800" cy="1528945"/>
          </a:xfrm>
          <a:prstGeom prst="rect">
            <a:avLst/>
          </a:prstGeom>
          <a:noFill/>
          <a:ln>
            <a:solidFill>
              <a:schemeClr val="accent1"/>
            </a:solidFill>
          </a:ln>
        </p:spPr>
        <p:txBody>
          <a:bodyPr wrap="square" rtlCol="0">
            <a:spAutoFit/>
          </a:bodyPr>
          <a:lstStyle/>
          <a:p>
            <a:pPr defTabSz="1219170">
              <a:buClr>
                <a:srgbClr val="000000"/>
              </a:buClr>
            </a:pPr>
            <a:r>
              <a:rPr lang="en-US" sz="1867" kern="0" dirty="0">
                <a:solidFill>
                  <a:srgbClr val="000000"/>
                </a:solidFill>
                <a:latin typeface="Arial"/>
                <a:cs typeface="Arial"/>
                <a:sym typeface="Arial"/>
              </a:rPr>
              <a:t>Check in with students to see if they agree with final product</a:t>
            </a:r>
          </a:p>
        </p:txBody>
      </p:sp>
      <p:sp>
        <p:nvSpPr>
          <p:cNvPr id="16" name="TextBox 15">
            <a:extLst>
              <a:ext uri="{FF2B5EF4-FFF2-40B4-BE49-F238E27FC236}">
                <a16:creationId xmlns:a16="http://schemas.microsoft.com/office/drawing/2014/main" id="{0552B6A1-0A88-AE45-B798-B7F30BFDF864}"/>
              </a:ext>
            </a:extLst>
          </p:cNvPr>
          <p:cNvSpPr txBox="1"/>
          <p:nvPr/>
        </p:nvSpPr>
        <p:spPr>
          <a:xfrm>
            <a:off x="8383751" y="4522773"/>
            <a:ext cx="1828800" cy="954300"/>
          </a:xfrm>
          <a:prstGeom prst="rect">
            <a:avLst/>
          </a:prstGeom>
          <a:noFill/>
          <a:ln>
            <a:solidFill>
              <a:schemeClr val="accent1"/>
            </a:solidFill>
          </a:ln>
        </p:spPr>
        <p:txBody>
          <a:bodyPr wrap="square" rtlCol="0">
            <a:spAutoFit/>
          </a:bodyPr>
          <a:lstStyle/>
          <a:p>
            <a:pPr defTabSz="1219170">
              <a:buClr>
                <a:srgbClr val="000000"/>
              </a:buClr>
            </a:pPr>
            <a:r>
              <a:rPr lang="en-US" sz="1867" kern="0" dirty="0">
                <a:solidFill>
                  <a:srgbClr val="000000"/>
                </a:solidFill>
                <a:latin typeface="Arial"/>
                <a:cs typeface="Arial"/>
                <a:sym typeface="Arial"/>
              </a:rPr>
              <a:t>Survey Students or Focus Groups</a:t>
            </a:r>
          </a:p>
        </p:txBody>
      </p:sp>
      <p:sp>
        <p:nvSpPr>
          <p:cNvPr id="17" name="TextBox 16">
            <a:extLst>
              <a:ext uri="{FF2B5EF4-FFF2-40B4-BE49-F238E27FC236}">
                <a16:creationId xmlns:a16="http://schemas.microsoft.com/office/drawing/2014/main" id="{DCB6904C-E654-E140-B44A-7AF8367EA6DE}"/>
              </a:ext>
            </a:extLst>
          </p:cNvPr>
          <p:cNvSpPr txBox="1"/>
          <p:nvPr/>
        </p:nvSpPr>
        <p:spPr>
          <a:xfrm>
            <a:off x="10363200" y="2166134"/>
            <a:ext cx="1828800" cy="1241622"/>
          </a:xfrm>
          <a:prstGeom prst="rect">
            <a:avLst/>
          </a:prstGeom>
          <a:noFill/>
          <a:ln>
            <a:solidFill>
              <a:schemeClr val="accent1"/>
            </a:solidFill>
          </a:ln>
        </p:spPr>
        <p:txBody>
          <a:bodyPr wrap="square" rtlCol="0">
            <a:spAutoFit/>
          </a:bodyPr>
          <a:lstStyle/>
          <a:p>
            <a:pPr defTabSz="1219170">
              <a:buClr>
                <a:srgbClr val="000000"/>
              </a:buClr>
            </a:pPr>
            <a:r>
              <a:rPr lang="en-US" sz="1867" kern="0" dirty="0">
                <a:solidFill>
                  <a:srgbClr val="000000"/>
                </a:solidFill>
                <a:latin typeface="Arial"/>
                <a:cs typeface="Arial"/>
                <a:sym typeface="Arial"/>
              </a:rPr>
              <a:t>Students lead on identifying issues and solutions </a:t>
            </a:r>
          </a:p>
        </p:txBody>
      </p:sp>
    </p:spTree>
    <p:extLst>
      <p:ext uri="{BB962C8B-B14F-4D97-AF65-F5344CB8AC3E}">
        <p14:creationId xmlns:p14="http://schemas.microsoft.com/office/powerpoint/2010/main" val="427441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ADC4-C1C4-4F51-AA37-3396F2D403D7}"/>
              </a:ext>
            </a:extLst>
          </p:cNvPr>
          <p:cNvSpPr>
            <a:spLocks noGrp="1"/>
          </p:cNvSpPr>
          <p:nvPr>
            <p:ph type="title"/>
          </p:nvPr>
        </p:nvSpPr>
        <p:spPr/>
        <p:txBody>
          <a:bodyPr/>
          <a:lstStyle/>
          <a:p>
            <a:r>
              <a:rPr lang="en-US" dirty="0"/>
              <a:t>What we hear about student involvement…</a:t>
            </a:r>
          </a:p>
        </p:txBody>
      </p:sp>
      <p:sp>
        <p:nvSpPr>
          <p:cNvPr id="3" name="Content Placeholder 2">
            <a:extLst>
              <a:ext uri="{FF2B5EF4-FFF2-40B4-BE49-F238E27FC236}">
                <a16:creationId xmlns:a16="http://schemas.microsoft.com/office/drawing/2014/main" id="{633BE92E-2D47-4E0C-A64D-BB63687253AC}"/>
              </a:ext>
            </a:extLst>
          </p:cNvPr>
          <p:cNvSpPr>
            <a:spLocks noGrp="1"/>
          </p:cNvSpPr>
          <p:nvPr>
            <p:ph idx="1"/>
          </p:nvPr>
        </p:nvSpPr>
        <p:spPr/>
        <p:txBody>
          <a:bodyPr/>
          <a:lstStyle/>
          <a:p>
            <a:pPr marL="457200" indent="-457200">
              <a:buFont typeface="+mj-lt"/>
              <a:buAutoNum type="arabicPeriod"/>
            </a:pPr>
            <a:r>
              <a:rPr lang="en-US" dirty="0"/>
              <a:t>What could students tell us that we don’t already know?</a:t>
            </a:r>
          </a:p>
          <a:p>
            <a:pPr marL="457200" indent="-457200">
              <a:buFont typeface="+mj-lt"/>
              <a:buAutoNum type="arabicPeriod"/>
            </a:pPr>
            <a:r>
              <a:rPr lang="en-US" dirty="0"/>
              <a:t>We already have a student on the committee.</a:t>
            </a:r>
          </a:p>
          <a:p>
            <a:pPr marL="457200" indent="-457200">
              <a:buFont typeface="+mj-lt"/>
              <a:buAutoNum type="arabicPeriod"/>
            </a:pPr>
            <a:r>
              <a:rPr lang="en-US" dirty="0"/>
              <a:t>We don’t have capacity or the time for such things.</a:t>
            </a:r>
          </a:p>
          <a:p>
            <a:pPr marL="457200" indent="-457200">
              <a:buFont typeface="+mj-lt"/>
              <a:buAutoNum type="arabicPeriod"/>
            </a:pPr>
            <a:r>
              <a:rPr lang="en-US" dirty="0"/>
              <a:t>Students barely engage in coursework, why would they engage in assessment?</a:t>
            </a:r>
          </a:p>
          <a:p>
            <a:pPr marL="457200" indent="-457200">
              <a:buFont typeface="+mj-lt"/>
              <a:buAutoNum type="arabicPeriod"/>
            </a:pPr>
            <a:r>
              <a:rPr lang="en-US" dirty="0"/>
              <a:t>Involving students in assessment delegitimizes, devalues, and invalidates the assessment process and data gathered.</a:t>
            </a:r>
          </a:p>
          <a:p>
            <a:pPr marL="457200" indent="-457200">
              <a:buFont typeface="+mj-lt"/>
              <a:buAutoNum type="arabicPeriod"/>
            </a:pPr>
            <a:r>
              <a:rPr lang="en-US" dirty="0"/>
              <a:t>Nobody cares about our students more than me, but, honestly, students don’t know what assessment is. They barely know what they want from their education. </a:t>
            </a:r>
            <a:r>
              <a:rPr lang="en-US" i="1" dirty="0"/>
              <a:t>We </a:t>
            </a:r>
            <a:r>
              <a:rPr lang="en-US" dirty="0"/>
              <a:t>know what is best for students.</a:t>
            </a:r>
          </a:p>
        </p:txBody>
      </p:sp>
    </p:spTree>
    <p:extLst>
      <p:ext uri="{BB962C8B-B14F-4D97-AF65-F5344CB8AC3E}">
        <p14:creationId xmlns:p14="http://schemas.microsoft.com/office/powerpoint/2010/main" val="260733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E5C58-B95A-49D6-879C-A437C968439D}"/>
              </a:ext>
            </a:extLst>
          </p:cNvPr>
          <p:cNvSpPr>
            <a:spLocks noGrp="1"/>
          </p:cNvSpPr>
          <p:nvPr>
            <p:ph type="title"/>
          </p:nvPr>
        </p:nvSpPr>
        <p:spPr>
          <a:xfrm>
            <a:off x="633999" y="4550229"/>
            <a:ext cx="10909073" cy="1057655"/>
          </a:xfrm>
        </p:spPr>
        <p:txBody>
          <a:bodyPr vert="horz" lIns="91440" tIns="45720" rIns="91440" bIns="45720" rtlCol="0" anchor="b">
            <a:normAutofit/>
          </a:bodyPr>
          <a:lstStyle/>
          <a:p>
            <a:pPr defTabSz="914400"/>
            <a:r>
              <a:rPr lang="en-US" sz="6000" spc="-50">
                <a:solidFill>
                  <a:schemeClr val="tx1">
                    <a:lumMod val="85000"/>
                    <a:lumOff val="15000"/>
                  </a:schemeClr>
                </a:solidFill>
              </a:rPr>
              <a:t>But students say…</a:t>
            </a:r>
          </a:p>
        </p:txBody>
      </p:sp>
      <p:pic>
        <p:nvPicPr>
          <p:cNvPr id="5" name="Picture 4">
            <a:extLst>
              <a:ext uri="{FF2B5EF4-FFF2-40B4-BE49-F238E27FC236}">
                <a16:creationId xmlns:a16="http://schemas.microsoft.com/office/drawing/2014/main" id="{24533306-A3F3-4718-97E7-9E90CE113B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458" y="1335806"/>
            <a:ext cx="3312784" cy="2211283"/>
          </a:xfrm>
          <a:prstGeom prst="rect">
            <a:avLst/>
          </a:prstGeom>
        </p:spPr>
      </p:pic>
      <p:sp>
        <p:nvSpPr>
          <p:cNvPr id="79" name="Rectangle 78">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hlinkClick r:id="rId3"/>
            <a:extLst>
              <a:ext uri="{FF2B5EF4-FFF2-40B4-BE49-F238E27FC236}">
                <a16:creationId xmlns:a16="http://schemas.microsoft.com/office/drawing/2014/main" id="{419CF815-AF0A-4E9D-A6A9-198B47872441}"/>
              </a:ext>
            </a:extLst>
          </p:cNvPr>
          <p:cNvPicPr>
            <a:picLocks noGrp="1"/>
          </p:cNvPicPr>
          <p:nvPr>
            <p:ph idx="1"/>
          </p:nvPr>
        </p:nvPicPr>
        <p:blipFill rotWithShape="1">
          <a:blip r:embed="rId4" cstate="email">
            <a:extLst>
              <a:ext uri="{28A0092B-C50C-407E-A947-70E740481C1C}">
                <a14:useLocalDpi xmlns:a14="http://schemas.microsoft.com/office/drawing/2010/main"/>
              </a:ext>
            </a:extLst>
          </a:blip>
          <a:srcRect/>
          <a:stretch/>
        </p:blipFill>
        <p:spPr bwMode="auto">
          <a:xfrm>
            <a:off x="4432872" y="1402383"/>
            <a:ext cx="3312785" cy="2078130"/>
          </a:xfrm>
          <a:prstGeom prst="rect">
            <a:avLst/>
          </a:prstGeom>
          <a:extLst>
            <a:ext uri="{53640926-AAD7-44D8-BBD7-CCE9431645EC}">
              <a14:shadowObscured xmlns:a14="http://schemas.microsoft.com/office/drawing/2010/main"/>
            </a:ext>
          </a:extLst>
        </p:spPr>
      </p:pic>
      <p:sp>
        <p:nvSpPr>
          <p:cNvPr id="81" name="Rectangle 80">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Airplane Transponder - What Is It For &amp; What Does It Do?">
            <a:extLst>
              <a:ext uri="{FF2B5EF4-FFF2-40B4-BE49-F238E27FC236}">
                <a16:creationId xmlns:a16="http://schemas.microsoft.com/office/drawing/2014/main" id="{B6814D33-518F-4C29-B77B-D4A57A107A8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8230289" y="1339947"/>
            <a:ext cx="3312784" cy="2203001"/>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680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654D-046A-4B99-8D80-1936B4227873}"/>
              </a:ext>
            </a:extLst>
          </p:cNvPr>
          <p:cNvSpPr>
            <a:spLocks noGrp="1"/>
          </p:cNvSpPr>
          <p:nvPr>
            <p:ph type="title"/>
          </p:nvPr>
        </p:nvSpPr>
        <p:spPr/>
        <p:txBody>
          <a:bodyPr/>
          <a:lstStyle/>
          <a:p>
            <a:r>
              <a:rPr lang="en-US" dirty="0"/>
              <a:t>Research says…</a:t>
            </a:r>
          </a:p>
        </p:txBody>
      </p:sp>
      <p:sp>
        <p:nvSpPr>
          <p:cNvPr id="3" name="Content Placeholder 2">
            <a:extLst>
              <a:ext uri="{FF2B5EF4-FFF2-40B4-BE49-F238E27FC236}">
                <a16:creationId xmlns:a16="http://schemas.microsoft.com/office/drawing/2014/main" id="{D725CF74-35BA-4BB3-ACE3-688417E0DC4B}"/>
              </a:ext>
            </a:extLst>
          </p:cNvPr>
          <p:cNvSpPr>
            <a:spLocks noGrp="1"/>
          </p:cNvSpPr>
          <p:nvPr>
            <p:ph idx="1"/>
          </p:nvPr>
        </p:nvSpPr>
        <p:spPr/>
        <p:txBody>
          <a:bodyPr>
            <a:normAutofit lnSpcReduction="10000"/>
          </a:bodyPr>
          <a:lstStyle/>
          <a:p>
            <a:r>
              <a:rPr lang="en-US" dirty="0"/>
              <a:t>As Pastore and </a:t>
            </a:r>
            <a:r>
              <a:rPr lang="en-US" dirty="0" err="1"/>
              <a:t>Pentassuglia</a:t>
            </a:r>
            <a:r>
              <a:rPr lang="en-US" dirty="0"/>
              <a:t> (2015) state, “assessment is a ‘silent practice’, closed and not shared with students: a </a:t>
            </a:r>
            <a:r>
              <a:rPr lang="en-US" i="1" dirty="0"/>
              <a:t>silent assessment </a:t>
            </a:r>
            <a:r>
              <a:rPr lang="en-US" dirty="0"/>
              <a:t>that loses its empowerment and formative chance both for teachers and for students” (p. 418). </a:t>
            </a:r>
          </a:p>
          <a:p>
            <a:r>
              <a:rPr lang="en-US" dirty="0"/>
              <a:t>Reinforces sense of belonging (</a:t>
            </a:r>
            <a:r>
              <a:rPr lang="en-US" dirty="0" err="1"/>
              <a:t>Boud</a:t>
            </a:r>
            <a:r>
              <a:rPr lang="en-US" dirty="0"/>
              <a:t>, 2017); engages in deeper lasting learning (Martens, </a:t>
            </a:r>
            <a:r>
              <a:rPr lang="en-US" dirty="0" err="1"/>
              <a:t>Spruijt</a:t>
            </a:r>
            <a:r>
              <a:rPr lang="en-US" dirty="0"/>
              <a:t>, </a:t>
            </a:r>
            <a:r>
              <a:rPr lang="en-US" dirty="0" err="1"/>
              <a:t>Wolfhagen</a:t>
            </a:r>
            <a:r>
              <a:rPr lang="en-US" dirty="0"/>
              <a:t>, Whittingham, &amp; Dolmans, 2019).</a:t>
            </a:r>
          </a:p>
          <a:p>
            <a:r>
              <a:rPr lang="en-US" dirty="0"/>
              <a:t>Students have perceptions and beliefs about assessment – they come from K-12 or work, they have experienced it differently (Sambell, McDowell, &amp; Brown, 1997). </a:t>
            </a:r>
          </a:p>
          <a:p>
            <a:r>
              <a:rPr lang="en-US" dirty="0"/>
              <a:t>It begins with the concept that if students know what is expected of them, they will meet or exceed those expectations better than if they have to guess what they might be (</a:t>
            </a:r>
            <a:r>
              <a:rPr lang="en-US" dirty="0" err="1"/>
              <a:t>Falchikov</a:t>
            </a:r>
            <a:r>
              <a:rPr lang="en-US" dirty="0"/>
              <a:t>, 2005). </a:t>
            </a:r>
          </a:p>
          <a:p>
            <a:r>
              <a:rPr lang="en-US" dirty="0"/>
              <a:t>If assessment is about enhancing student learning as opposed to simply documenting it, then involving students is a vital approach to ensuring learning occurs (Brown, 2017). </a:t>
            </a:r>
          </a:p>
        </p:txBody>
      </p:sp>
    </p:spTree>
    <p:extLst>
      <p:ext uri="{BB962C8B-B14F-4D97-AF65-F5344CB8AC3E}">
        <p14:creationId xmlns:p14="http://schemas.microsoft.com/office/powerpoint/2010/main" val="156960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3D09F77-3873-446D-B641-CA651C6C547B}"/>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What are we assessing? </a:t>
            </a:r>
          </a:p>
        </p:txBody>
      </p:sp>
      <p:sp>
        <p:nvSpPr>
          <p:cNvPr id="3" name="Content Placeholder 2">
            <a:extLst>
              <a:ext uri="{FF2B5EF4-FFF2-40B4-BE49-F238E27FC236}">
                <a16:creationId xmlns:a16="http://schemas.microsoft.com/office/drawing/2014/main" id="{351367E5-9B23-4A6A-98CE-9FD20C1DDF2D}"/>
              </a:ext>
            </a:extLst>
          </p:cNvPr>
          <p:cNvSpPr>
            <a:spLocks noGrp="1"/>
          </p:cNvSpPr>
          <p:nvPr>
            <p:ph idx="1"/>
          </p:nvPr>
        </p:nvSpPr>
        <p:spPr>
          <a:xfrm>
            <a:off x="492371" y="2653800"/>
            <a:ext cx="3084844" cy="3335519"/>
          </a:xfrm>
        </p:spPr>
        <p:txBody>
          <a:bodyPr>
            <a:normAutofit/>
          </a:bodyPr>
          <a:lstStyle/>
          <a:p>
            <a:pPr lvl="0"/>
            <a:endParaRPr lang="en-US" sz="2400" dirty="0">
              <a:solidFill>
                <a:srgbClr val="FFFFFF"/>
              </a:solidFill>
            </a:endParaRPr>
          </a:p>
          <a:p>
            <a:pPr lvl="0"/>
            <a:r>
              <a:rPr lang="en-US" sz="2400" dirty="0">
                <a:solidFill>
                  <a:srgbClr val="FFFFFF"/>
                </a:solidFill>
              </a:rPr>
              <a:t>Effort?</a:t>
            </a:r>
          </a:p>
          <a:p>
            <a:pPr lvl="0"/>
            <a:r>
              <a:rPr lang="en-US" sz="2400" dirty="0">
                <a:solidFill>
                  <a:srgbClr val="FFFFFF"/>
                </a:solidFill>
              </a:rPr>
              <a:t>Privilege?</a:t>
            </a:r>
          </a:p>
          <a:p>
            <a:pPr lvl="0"/>
            <a:r>
              <a:rPr lang="en-US" sz="2400" dirty="0">
                <a:solidFill>
                  <a:srgbClr val="FFFFFF"/>
                </a:solidFill>
              </a:rPr>
              <a:t>The Learning?</a:t>
            </a:r>
          </a:p>
          <a:p>
            <a:pPr lvl="0"/>
            <a:r>
              <a:rPr lang="en-US" sz="2400" dirty="0">
                <a:solidFill>
                  <a:srgbClr val="FFFFFF"/>
                </a:solidFill>
              </a:rPr>
              <a:t>Cultural Capital?</a:t>
            </a:r>
          </a:p>
          <a:p>
            <a:pPr lvl="0"/>
            <a:endParaRPr lang="en-US" sz="1500" dirty="0">
              <a:solidFill>
                <a:srgbClr val="FFFFFF"/>
              </a:solidFill>
            </a:endParaRPr>
          </a:p>
          <a:p>
            <a:endParaRPr lang="en-US" sz="1500" dirty="0">
              <a:solidFill>
                <a:srgbClr val="FFFFFF"/>
              </a:solidFill>
            </a:endParaRPr>
          </a:p>
        </p:txBody>
      </p:sp>
      <p:pic>
        <p:nvPicPr>
          <p:cNvPr id="4098" name="Picture 2" descr="How the world became obsessed with time and efficiency | National Post">
            <a:extLst>
              <a:ext uri="{FF2B5EF4-FFF2-40B4-BE49-F238E27FC236}">
                <a16:creationId xmlns:a16="http://schemas.microsoft.com/office/drawing/2014/main" id="{13847C6F-4FDB-4E08-AC14-9B717F626D8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75043" y="10"/>
            <a:ext cx="811127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2489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3"/>
            <a:extLst>
              <a:ext uri="{FF2B5EF4-FFF2-40B4-BE49-F238E27FC236}">
                <a16:creationId xmlns:a16="http://schemas.microsoft.com/office/drawing/2014/main" id="{05E88971-CA28-AF4B-AF59-8B3C454C9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2734" y="905933"/>
            <a:ext cx="7578535" cy="5039728"/>
          </a:xfrm>
          <a:prstGeom prst="rect">
            <a:avLst/>
          </a:prstGeom>
        </p:spPr>
      </p:pic>
      <p:sp>
        <p:nvSpPr>
          <p:cNvPr id="3" name="Content Placeholder 2"/>
          <p:cNvSpPr>
            <a:spLocks noGrp="1"/>
          </p:cNvSpPr>
          <p:nvPr>
            <p:ph idx="4294967295"/>
          </p:nvPr>
        </p:nvSpPr>
        <p:spPr>
          <a:xfrm>
            <a:off x="2133600" y="1846263"/>
            <a:ext cx="10058400" cy="4022725"/>
          </a:xfrm>
        </p:spPr>
        <p:txBody>
          <a:bodyPr/>
          <a:lstStyle/>
          <a:p>
            <a:endParaRPr lang="en-US" dirty="0"/>
          </a:p>
          <a:p>
            <a:endParaRPr lang="en-US" dirty="0"/>
          </a:p>
        </p:txBody>
      </p:sp>
    </p:spTree>
    <p:extLst>
      <p:ext uri="{BB962C8B-B14F-4D97-AF65-F5344CB8AC3E}">
        <p14:creationId xmlns:p14="http://schemas.microsoft.com/office/powerpoint/2010/main" val="1940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626</Words>
  <Application>Microsoft Office PowerPoint</Application>
  <PresentationFormat>Widescreen</PresentationFormat>
  <Paragraphs>57</Paragraphs>
  <Slides>15</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Calibri Light</vt:lpstr>
      <vt:lpstr>Corbel</vt:lpstr>
      <vt:lpstr>Retrospect</vt:lpstr>
      <vt:lpstr>Acrobat Document</vt:lpstr>
      <vt:lpstr>Promoting Equity and Engagement: Actively Involving Students in Assessment </vt:lpstr>
      <vt:lpstr>Equity and Assessment</vt:lpstr>
      <vt:lpstr>Student-Centered</vt:lpstr>
      <vt:lpstr>Spectrum of Student Involvement </vt:lpstr>
      <vt:lpstr>What we hear about student involvement…</vt:lpstr>
      <vt:lpstr>But students say…</vt:lpstr>
      <vt:lpstr>Research says…</vt:lpstr>
      <vt:lpstr>What are we assessing? </vt:lpstr>
      <vt:lpstr>PowerPoint Presentation</vt:lpstr>
      <vt:lpstr>Student Involvement</vt:lpstr>
      <vt:lpstr>PowerPoint Presentation</vt:lpstr>
      <vt:lpstr>PowerPoint Presentation</vt:lpstr>
      <vt:lpstr>PowerPoint Presentation</vt:lpstr>
      <vt:lpstr>PowerPoint Presentation</vt:lpstr>
      <vt:lpstr>New Book on the topic….Coming soon from Peter Lang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Equity and Engagement: Actively Involving Students in Assessment </dc:title>
  <dc:creator>Jankowski, Natasha A</dc:creator>
  <cp:lastModifiedBy>Jankowski, Natasha A</cp:lastModifiedBy>
  <cp:revision>1</cp:revision>
  <dcterms:created xsi:type="dcterms:W3CDTF">2020-09-22T04:39:49Z</dcterms:created>
  <dcterms:modified xsi:type="dcterms:W3CDTF">2020-09-22T04:40:54Z</dcterms:modified>
</cp:coreProperties>
</file>