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7" r:id="rId2"/>
  </p:sldMasterIdLst>
  <p:notesMasterIdLst>
    <p:notesMasterId r:id="rId23"/>
  </p:notesMasterIdLst>
  <p:sldIdLst>
    <p:sldId id="257" r:id="rId3"/>
    <p:sldId id="262" r:id="rId4"/>
    <p:sldId id="261" r:id="rId5"/>
    <p:sldId id="862" r:id="rId6"/>
    <p:sldId id="864" r:id="rId7"/>
    <p:sldId id="425" r:id="rId8"/>
    <p:sldId id="861" r:id="rId9"/>
    <p:sldId id="865" r:id="rId10"/>
    <p:sldId id="871" r:id="rId11"/>
    <p:sldId id="869" r:id="rId12"/>
    <p:sldId id="870" r:id="rId13"/>
    <p:sldId id="872" r:id="rId14"/>
    <p:sldId id="866" r:id="rId15"/>
    <p:sldId id="867" r:id="rId16"/>
    <p:sldId id="656" r:id="rId17"/>
    <p:sldId id="863" r:id="rId18"/>
    <p:sldId id="743" r:id="rId19"/>
    <p:sldId id="868" r:id="rId20"/>
    <p:sldId id="817" r:id="rId21"/>
    <p:sldId id="80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McClain" initials="TM" lastIdx="7" clrIdx="0">
    <p:extLst>
      <p:ext uri="{19B8F6BF-5375-455C-9EA6-DF929625EA0E}">
        <p15:presenceInfo xmlns:p15="http://schemas.microsoft.com/office/powerpoint/2012/main" userId="S::tmcclain@campuslabs.com::c17e9724-ae13-42e6-aab3-70709e6827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CC00"/>
    <a:srgbClr val="800080"/>
    <a:srgbClr val="66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4" autoAdjust="0"/>
    <p:restoredTop sz="64732"/>
  </p:normalViewPr>
  <p:slideViewPr>
    <p:cSldViewPr snapToGrid="0" snapToObjects="1">
      <p:cViewPr varScale="1">
        <p:scale>
          <a:sx n="64" d="100"/>
          <a:sy n="64" d="100"/>
        </p:scale>
        <p:origin x="12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4EE5D-80F5-E240-85E3-813353BC4386}" type="datetimeFigureOut">
              <a:rPr lang="en-US" smtClean="0"/>
              <a:t>9/17/2020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0951-764E-3948-9333-6127DC4C9616}" type="slidenum">
              <a:rPr lang="en-US" smtClean="0"/>
              <a:t>‹#›</a:t>
            </a:fld>
            <a:endParaRPr lang="en-US"/>
          </a:p>
        </p:txBody>
      </p:sp>
    </p:spTree>
    <p:extLst>
      <p:ext uri="{BB962C8B-B14F-4D97-AF65-F5344CB8AC3E}">
        <p14:creationId xmlns:p14="http://schemas.microsoft.com/office/powerpoint/2010/main" val="23413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1</a:t>
            </a:fld>
            <a:endParaRPr lang="en-US"/>
          </a:p>
        </p:txBody>
      </p:sp>
    </p:spTree>
    <p:extLst>
      <p:ext uri="{BB962C8B-B14F-4D97-AF65-F5344CB8AC3E}">
        <p14:creationId xmlns:p14="http://schemas.microsoft.com/office/powerpoint/2010/main" val="335071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35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3</a:t>
            </a:fld>
            <a:endParaRPr lang="en-US"/>
          </a:p>
        </p:txBody>
      </p:sp>
    </p:spTree>
    <p:extLst>
      <p:ext uri="{BB962C8B-B14F-4D97-AF65-F5344CB8AC3E}">
        <p14:creationId xmlns:p14="http://schemas.microsoft.com/office/powerpoint/2010/main" val="238395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Audiences?</a:t>
            </a:r>
          </a:p>
        </p:txBody>
      </p:sp>
      <p:sp>
        <p:nvSpPr>
          <p:cNvPr id="4" name="Slide Number Placeholder 3"/>
          <p:cNvSpPr>
            <a:spLocks noGrp="1"/>
          </p:cNvSpPr>
          <p:nvPr>
            <p:ph type="sldNum" sz="quarter" idx="5"/>
          </p:nvPr>
        </p:nvSpPr>
        <p:spPr/>
        <p:txBody>
          <a:bodyPr/>
          <a:lstStyle/>
          <a:p>
            <a:fld id="{C1FC0951-764E-3948-9333-6127DC4C9616}" type="slidenum">
              <a:rPr lang="en-US" smtClean="0"/>
              <a:t>4</a:t>
            </a:fld>
            <a:endParaRPr lang="en-US"/>
          </a:p>
        </p:txBody>
      </p:sp>
    </p:spTree>
    <p:extLst>
      <p:ext uri="{BB962C8B-B14F-4D97-AF65-F5344CB8AC3E}">
        <p14:creationId xmlns:p14="http://schemas.microsoft.com/office/powerpoint/2010/main" val="271441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Anne</a:t>
            </a:r>
            <a:endParaRPr lang="en-US"/>
          </a:p>
        </p:txBody>
      </p:sp>
      <p:sp>
        <p:nvSpPr>
          <p:cNvPr id="4" name="Slide Number Placeholder 3"/>
          <p:cNvSpPr>
            <a:spLocks noGrp="1"/>
          </p:cNvSpPr>
          <p:nvPr>
            <p:ph type="sldNum" sz="quarter" idx="10"/>
          </p:nvPr>
        </p:nvSpPr>
        <p:spPr/>
        <p:txBody>
          <a:bodyPr/>
          <a:lstStyle/>
          <a:p>
            <a:fld id="{71E5A803-943A-2F4D-B5C7-D26A78B5EAE2}" type="slidenum">
              <a:rPr lang="en-US" smtClean="0"/>
              <a:t>6</a:t>
            </a:fld>
            <a:endParaRPr lang="en-US"/>
          </a:p>
        </p:txBody>
      </p:sp>
    </p:spTree>
    <p:extLst>
      <p:ext uri="{BB962C8B-B14F-4D97-AF65-F5344CB8AC3E}">
        <p14:creationId xmlns:p14="http://schemas.microsoft.com/office/powerpoint/2010/main" val="235186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1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81A5696-6BBB-2841-A983-D7BA08A6EC44}" type="slidenum">
              <a:rPr lang="en-US" smtClean="0"/>
              <a:t>15</a:t>
            </a:fld>
            <a:endParaRPr lang="en-US"/>
          </a:p>
        </p:txBody>
      </p:sp>
    </p:spTree>
    <p:extLst>
      <p:ext uri="{BB962C8B-B14F-4D97-AF65-F5344CB8AC3E}">
        <p14:creationId xmlns:p14="http://schemas.microsoft.com/office/powerpoint/2010/main" val="389227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C0951-764E-3948-9333-6127DC4C9616}" type="slidenum">
              <a:rPr lang="en-US" smtClean="0"/>
              <a:t>19</a:t>
            </a:fld>
            <a:endParaRPr lang="en-US"/>
          </a:p>
        </p:txBody>
      </p:sp>
    </p:spTree>
    <p:extLst>
      <p:ext uri="{BB962C8B-B14F-4D97-AF65-F5344CB8AC3E}">
        <p14:creationId xmlns:p14="http://schemas.microsoft.com/office/powerpoint/2010/main" val="43475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1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31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60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606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3545565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46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3921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292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464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9/17/2020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6777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9/17/2020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312550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82168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00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9243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750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77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7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220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038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9/17/2020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094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pPr/>
              <a:t>9/17/2020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26886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245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9/17/2020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13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9/17/2020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1459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earningoutcomesassessment.org/wp-content/uploads/2020/04/Communication-Toolkit.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YPs6vfuM3qY&amp;feature=youtu.b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hyperlink" Target="https://www.youtube.com/watch?v=eYKkQ9Lldr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lrcollabdev.wpengine.com/wp-content/uploads/2019/08/Evidence-Based-Storytelling-Toolkit.pdf" TargetMode="External"/><Relationship Id="rId7" Type="http://schemas.openxmlformats.org/officeDocument/2006/relationships/image" Target="../media/image3.png"/><Relationship Id="rId2" Type="http://schemas.openxmlformats.org/officeDocument/2006/relationships/hyperlink" Target="https://www.cbenetwork.org/storybank/"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lrcollabdev.wpengine.com/wp-content/uploads/2019/08/A-Strategic-Storytelling-Toolkit.pdf"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niloa@education.Illinois.edu"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learningoutcomesassessment.org/" TargetMode="External"/><Relationship Id="rId4" Type="http://schemas.openxmlformats.org/officeDocument/2006/relationships/hyperlink" Target="https://www.learningoutcomesassessment.org/joinemail/"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iftf.org/fileadmin/user_upload/downloads/work-learn/RiseofTheWorkingLearner_P.K.Jassal_H.Clark.pdf" TargetMode="Externa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iche.edu/key-initiatives/recognition-of-learning/" TargetMode="External"/><Relationship Id="rId5" Type="http://schemas.openxmlformats.org/officeDocument/2006/relationships/image" Target="../media/image8.png"/><Relationship Id="rId4" Type="http://schemas.openxmlformats.org/officeDocument/2006/relationships/hyperlink" Target="https://www.cael.org/adult-learning/publication/learningcounts-do-methods-matter"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98E1CF12-B5F5-354F-93A8-A92CE6435343}"/>
              </a:ext>
            </a:extLst>
          </p:cNvPr>
          <p:cNvSpPr txBox="1">
            <a:spLocks/>
          </p:cNvSpPr>
          <p:nvPr/>
        </p:nvSpPr>
        <p:spPr>
          <a:xfrm>
            <a:off x="825038" y="4557036"/>
            <a:ext cx="7543800" cy="162344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en-US" dirty="0">
                <a:solidFill>
                  <a:srgbClr val="637052"/>
                </a:solidFill>
                <a:latin typeface="Calibri Light" panose="020F0302020204030204"/>
              </a:rPr>
              <a:t>Natasha Jankowski, PhD; Executive Director, National Institute for Learning Outcomes Assessment (NILOA); Research Associate Professor, University of Illinois Urbana-Champaign </a:t>
            </a:r>
          </a:p>
        </p:txBody>
      </p:sp>
      <p:sp>
        <p:nvSpPr>
          <p:cNvPr id="10" name="TextBox 9">
            <a:extLst>
              <a:ext uri="{FF2B5EF4-FFF2-40B4-BE49-F238E27FC236}">
                <a16:creationId xmlns:a16="http://schemas.microsoft.com/office/drawing/2014/main" id="{8C277D70-D2DD-B04C-BB29-4C24A858FB1D}"/>
              </a:ext>
            </a:extLst>
          </p:cNvPr>
          <p:cNvSpPr txBox="1"/>
          <p:nvPr/>
        </p:nvSpPr>
        <p:spPr>
          <a:xfrm>
            <a:off x="7831154" y="6416151"/>
            <a:ext cx="1418356" cy="646331"/>
          </a:xfrm>
          <a:prstGeom prst="rect">
            <a:avLst/>
          </a:prstGeom>
          <a:noFill/>
        </p:spPr>
        <p:txBody>
          <a:bodyPr wrap="square" rtlCol="0">
            <a:spAutoFit/>
          </a:bodyPr>
          <a:lstStyle/>
          <a:p>
            <a:r>
              <a:rPr lang="en-US" sz="1200" dirty="0">
                <a:solidFill>
                  <a:schemeClr val="bg1"/>
                </a:solidFill>
              </a:rPr>
              <a:t>@</a:t>
            </a:r>
            <a:r>
              <a:rPr lang="en-US" sz="1200" dirty="0" err="1">
                <a:solidFill>
                  <a:schemeClr val="bg1"/>
                </a:solidFill>
              </a:rPr>
              <a:t>NILOA_Web</a:t>
            </a:r>
            <a:r>
              <a:rPr lang="en-US" sz="1200" dirty="0">
                <a:solidFill>
                  <a:schemeClr val="bg1"/>
                </a:solidFill>
              </a:rPr>
              <a:t>  </a:t>
            </a:r>
          </a:p>
          <a:p>
            <a:r>
              <a:rPr lang="en-US" sz="1200" dirty="0">
                <a:solidFill>
                  <a:schemeClr val="bg1"/>
                </a:solidFill>
              </a:rPr>
              <a:t>@</a:t>
            </a:r>
            <a:r>
              <a:rPr lang="en-US" sz="1200" dirty="0" err="1">
                <a:solidFill>
                  <a:schemeClr val="bg1"/>
                </a:solidFill>
              </a:rPr>
              <a:t>njankow</a:t>
            </a:r>
            <a:endParaRPr lang="en-US" sz="1200" dirty="0">
              <a:solidFill>
                <a:schemeClr val="bg1"/>
              </a:solidFill>
            </a:endParaRPr>
          </a:p>
          <a:p>
            <a:r>
              <a:rPr lang="en-US" sz="1200" dirty="0">
                <a:solidFill>
                  <a:schemeClr val="bg1"/>
                </a:solidFill>
              </a:rPr>
              <a:t> </a:t>
            </a:r>
          </a:p>
        </p:txBody>
      </p:sp>
      <p:pic>
        <p:nvPicPr>
          <p:cNvPr id="8" name="Content Placeholder 5">
            <a:extLst>
              <a:ext uri="{FF2B5EF4-FFF2-40B4-BE49-F238E27FC236}">
                <a16:creationId xmlns:a16="http://schemas.microsoft.com/office/drawing/2014/main" id="{2D493389-49B8-E24D-A9BD-68A1C2785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086" y="295898"/>
            <a:ext cx="938036" cy="891196"/>
          </a:xfrm>
          <a:prstGeom prst="rect">
            <a:avLst/>
          </a:prstGeom>
        </p:spPr>
      </p:pic>
      <p:sp>
        <p:nvSpPr>
          <p:cNvPr id="6" name="Title 5">
            <a:extLst>
              <a:ext uri="{FF2B5EF4-FFF2-40B4-BE49-F238E27FC236}">
                <a16:creationId xmlns:a16="http://schemas.microsoft.com/office/drawing/2014/main" id="{37C48228-7148-1341-807B-CFE3C3004C81}"/>
              </a:ext>
            </a:extLst>
          </p:cNvPr>
          <p:cNvSpPr>
            <a:spLocks noGrp="1"/>
          </p:cNvSpPr>
          <p:nvPr>
            <p:ph type="ctrTitle"/>
          </p:nvPr>
        </p:nvSpPr>
        <p:spPr>
          <a:xfrm>
            <a:off x="495023" y="517884"/>
            <a:ext cx="8153954" cy="3566160"/>
          </a:xfrm>
        </p:spPr>
        <p:txBody>
          <a:bodyPr>
            <a:noAutofit/>
          </a:bodyPr>
          <a:lstStyle/>
          <a:p>
            <a:pPr algn="ctr"/>
            <a:r>
              <a:rPr lang="en-US" sz="5400" dirty="0"/>
              <a:t>Building Awareness and Value Across Your Institution </a:t>
            </a:r>
            <a:br>
              <a:rPr lang="en-US" sz="5400" dirty="0"/>
            </a:br>
            <a:endParaRPr lang="en-US" sz="5400" dirty="0"/>
          </a:p>
        </p:txBody>
      </p:sp>
    </p:spTree>
    <p:extLst>
      <p:ext uri="{BB962C8B-B14F-4D97-AF65-F5344CB8AC3E}">
        <p14:creationId xmlns:p14="http://schemas.microsoft.com/office/powerpoint/2010/main" val="39807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A325-2501-4AAC-9089-9EDA08D78F88}"/>
              </a:ext>
            </a:extLst>
          </p:cNvPr>
          <p:cNvSpPr>
            <a:spLocks noGrp="1"/>
          </p:cNvSpPr>
          <p:nvPr>
            <p:ph type="title"/>
          </p:nvPr>
        </p:nvSpPr>
        <p:spPr/>
        <p:txBody>
          <a:bodyPr/>
          <a:lstStyle/>
          <a:p>
            <a:r>
              <a:rPr lang="en-US" dirty="0"/>
              <a:t>Value Propositions Cont.</a:t>
            </a:r>
          </a:p>
        </p:txBody>
      </p:sp>
      <p:sp>
        <p:nvSpPr>
          <p:cNvPr id="3" name="Content Placeholder 2">
            <a:extLst>
              <a:ext uri="{FF2B5EF4-FFF2-40B4-BE49-F238E27FC236}">
                <a16:creationId xmlns:a16="http://schemas.microsoft.com/office/drawing/2014/main" id="{4FBE7F8F-33D1-4EEC-A5CC-EADEFC0A90A3}"/>
              </a:ext>
            </a:extLst>
          </p:cNvPr>
          <p:cNvSpPr>
            <a:spLocks noGrp="1"/>
          </p:cNvSpPr>
          <p:nvPr>
            <p:ph idx="1"/>
          </p:nvPr>
        </p:nvSpPr>
        <p:spPr/>
        <p:txBody>
          <a:bodyPr/>
          <a:lstStyle/>
          <a:p>
            <a:pPr marL="457200" indent="-457200">
              <a:buFont typeface="+mj-lt"/>
              <a:buAutoNum type="arabicPeriod"/>
            </a:pPr>
            <a:r>
              <a:rPr lang="en-US" dirty="0"/>
              <a:t>To develop a value proposition start with audience. To whom are you making the case?</a:t>
            </a:r>
          </a:p>
          <a:p>
            <a:pPr marL="457200" indent="-457200">
              <a:buFont typeface="+mj-lt"/>
              <a:buAutoNum type="arabicPeriod"/>
            </a:pPr>
            <a:r>
              <a:rPr lang="en-US" dirty="0"/>
              <a:t>How is PLA unique and/or different from current approaches?</a:t>
            </a:r>
          </a:p>
          <a:p>
            <a:pPr marL="457200" indent="-457200">
              <a:buFont typeface="+mj-lt"/>
              <a:buAutoNum type="arabicPeriod"/>
            </a:pPr>
            <a:r>
              <a:rPr lang="en-US" dirty="0"/>
              <a:t>What key terms or definitions are vital and which are unnecessary?</a:t>
            </a:r>
          </a:p>
          <a:p>
            <a:endParaRPr lang="en-US" dirty="0"/>
          </a:p>
          <a:p>
            <a:r>
              <a:rPr lang="en-US" dirty="0"/>
              <a:t>Avoid acronyms, do not introduce new terms or language an audience will need to understand in order to sign on or be on board, and ensure that as you develop the value propositions you check with the target audience about fitness instead of assuming the written statement will be effective. Also, use local data on your students to make the case that this is an issue that helps your current students.</a:t>
            </a:r>
          </a:p>
        </p:txBody>
      </p:sp>
      <p:pic>
        <p:nvPicPr>
          <p:cNvPr id="4" name="Content Placeholder 5">
            <a:extLst>
              <a:ext uri="{FF2B5EF4-FFF2-40B4-BE49-F238E27FC236}">
                <a16:creationId xmlns:a16="http://schemas.microsoft.com/office/drawing/2014/main" id="{968423D7-1C58-4D0B-99F8-C8216FFC7A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6152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1C053-9B77-4554-A294-16729849A0E3}"/>
              </a:ext>
            </a:extLst>
          </p:cNvPr>
          <p:cNvSpPr>
            <a:spLocks noGrp="1"/>
          </p:cNvSpPr>
          <p:nvPr>
            <p:ph type="title"/>
          </p:nvPr>
        </p:nvSpPr>
        <p:spPr/>
        <p:txBody>
          <a:bodyPr/>
          <a:lstStyle/>
          <a:p>
            <a:r>
              <a:rPr lang="en-US" dirty="0"/>
              <a:t>Sample Value Propositions </a:t>
            </a:r>
          </a:p>
        </p:txBody>
      </p:sp>
      <p:sp>
        <p:nvSpPr>
          <p:cNvPr id="3" name="Content Placeholder 2">
            <a:extLst>
              <a:ext uri="{FF2B5EF4-FFF2-40B4-BE49-F238E27FC236}">
                <a16:creationId xmlns:a16="http://schemas.microsoft.com/office/drawing/2014/main" id="{AD04E22D-7930-4BDB-9BA0-3EB623DD275D}"/>
              </a:ext>
            </a:extLst>
          </p:cNvPr>
          <p:cNvSpPr>
            <a:spLocks noGrp="1"/>
          </p:cNvSpPr>
          <p:nvPr>
            <p:ph idx="1"/>
          </p:nvPr>
        </p:nvSpPr>
        <p:spPr>
          <a:xfrm>
            <a:off x="822959" y="1770784"/>
            <a:ext cx="7543801" cy="4725662"/>
          </a:xfrm>
        </p:spPr>
        <p:txBody>
          <a:bodyPr>
            <a:normAutofit fontScale="70000" lnSpcReduction="20000"/>
          </a:bodyPr>
          <a:lstStyle/>
          <a:p>
            <a:r>
              <a:rPr lang="en-US" sz="2600" dirty="0"/>
              <a:t>PLA increases persistence and completion for students whose learning is recognized. It is a way for students to save time and money in earning their degrees. It can even be a reason to return to school.</a:t>
            </a:r>
          </a:p>
          <a:p>
            <a:r>
              <a:rPr lang="en-US" sz="2600" dirty="0"/>
              <a:t>Students come with learning that has value and can be validated and recognized by institutions of higher education.</a:t>
            </a:r>
          </a:p>
          <a:p>
            <a:r>
              <a:rPr lang="en-US" sz="2600" dirty="0"/>
              <a:t>Recognizing student learning signals to students that they belong in higher education and are valued.</a:t>
            </a:r>
          </a:p>
          <a:p>
            <a:r>
              <a:rPr lang="en-US" sz="2600" dirty="0"/>
              <a:t>Policy makers may take interest in the cost effectiveness, reduction in time to degree, and increase in graduation rate learning recognition can support.</a:t>
            </a:r>
          </a:p>
          <a:p>
            <a:r>
              <a:rPr lang="en-US" sz="2600" dirty="0"/>
              <a:t>Employers benefit through students connecting work and learning. Instead of thinking about making or buying talent, employees can get credit for what they know and can do to advance, retain, and help determine talent pipelines by focusing on team development based on validated knowledge and skills.</a:t>
            </a:r>
          </a:p>
          <a:p>
            <a:r>
              <a:rPr lang="en-US" sz="2600" dirty="0"/>
              <a:t>For faculty, there are pedagogical implications. It is not simply a policy change, but an alignment with our culture and values.</a:t>
            </a:r>
          </a:p>
          <a:p>
            <a:r>
              <a:rPr lang="en-US" sz="2600" dirty="0"/>
              <a:t>Reflecting on their learning helps students have a greater sense of their own knowledge and ability to learn. It reinforces a strengths-based approach to learning.</a:t>
            </a:r>
          </a:p>
          <a:p>
            <a:endParaRPr lang="en-US" dirty="0"/>
          </a:p>
        </p:txBody>
      </p:sp>
      <p:pic>
        <p:nvPicPr>
          <p:cNvPr id="4" name="Content Placeholder 5">
            <a:extLst>
              <a:ext uri="{FF2B5EF4-FFF2-40B4-BE49-F238E27FC236}">
                <a16:creationId xmlns:a16="http://schemas.microsoft.com/office/drawing/2014/main" id="{23D083E2-1A3D-4AE0-BBE2-A4CC4EF66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60943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6B14-BFB0-4817-AA61-787127E22562}"/>
              </a:ext>
            </a:extLst>
          </p:cNvPr>
          <p:cNvSpPr>
            <a:spLocks noGrp="1"/>
          </p:cNvSpPr>
          <p:nvPr>
            <p:ph type="title"/>
          </p:nvPr>
        </p:nvSpPr>
        <p:spPr/>
        <p:txBody>
          <a:bodyPr/>
          <a:lstStyle/>
          <a:p>
            <a:r>
              <a:rPr lang="en-US" dirty="0"/>
              <a:t>Communication Resources</a:t>
            </a:r>
          </a:p>
        </p:txBody>
      </p:sp>
      <p:pic>
        <p:nvPicPr>
          <p:cNvPr id="4" name="Content Placeholder 3">
            <a:hlinkClick r:id="rId2"/>
            <a:extLst>
              <a:ext uri="{FF2B5EF4-FFF2-40B4-BE49-F238E27FC236}">
                <a16:creationId xmlns:a16="http://schemas.microsoft.com/office/drawing/2014/main" id="{A02A47F3-53EA-462B-8A57-D54E7EF56F2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04536" y="2061437"/>
            <a:ext cx="2803161" cy="3503951"/>
          </a:xfrm>
          <a:prstGeom prst="rect">
            <a:avLst/>
          </a:prstGeom>
        </p:spPr>
      </p:pic>
      <p:pic>
        <p:nvPicPr>
          <p:cNvPr id="5" name="Picture 4">
            <a:hlinkClick r:id="rId2"/>
            <a:extLst>
              <a:ext uri="{FF2B5EF4-FFF2-40B4-BE49-F238E27FC236}">
                <a16:creationId xmlns:a16="http://schemas.microsoft.com/office/drawing/2014/main" id="{394250A3-B334-4413-B6F8-8E61993C3C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1710" y="2061438"/>
            <a:ext cx="2793002" cy="3503950"/>
          </a:xfrm>
          <a:prstGeom prst="rect">
            <a:avLst/>
          </a:prstGeom>
        </p:spPr>
      </p:pic>
      <p:pic>
        <p:nvPicPr>
          <p:cNvPr id="6" name="Content Placeholder 5">
            <a:extLst>
              <a:ext uri="{FF2B5EF4-FFF2-40B4-BE49-F238E27FC236}">
                <a16:creationId xmlns:a16="http://schemas.microsoft.com/office/drawing/2014/main" id="{FF99F95B-8A49-49AE-BB1E-E511D4D207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307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AF07-B953-43E4-8785-8723CBD9355C}"/>
              </a:ext>
            </a:extLst>
          </p:cNvPr>
          <p:cNvSpPr>
            <a:spLocks noGrp="1"/>
          </p:cNvSpPr>
          <p:nvPr>
            <p:ph type="title"/>
          </p:nvPr>
        </p:nvSpPr>
        <p:spPr/>
        <p:txBody>
          <a:bodyPr/>
          <a:lstStyle/>
          <a:p>
            <a:r>
              <a:rPr lang="en-US" dirty="0"/>
              <a:t>Broadening Awareness	</a:t>
            </a:r>
          </a:p>
        </p:txBody>
      </p:sp>
      <p:sp>
        <p:nvSpPr>
          <p:cNvPr id="3" name="Content Placeholder 2">
            <a:extLst>
              <a:ext uri="{FF2B5EF4-FFF2-40B4-BE49-F238E27FC236}">
                <a16:creationId xmlns:a16="http://schemas.microsoft.com/office/drawing/2014/main" id="{CDD22BD8-CC8A-4DF2-A05F-CC73F245C6D9}"/>
              </a:ext>
            </a:extLst>
          </p:cNvPr>
          <p:cNvSpPr>
            <a:spLocks noGrp="1"/>
          </p:cNvSpPr>
          <p:nvPr>
            <p:ph idx="1"/>
          </p:nvPr>
        </p:nvSpPr>
        <p:spPr/>
        <p:txBody>
          <a:bodyPr>
            <a:noAutofit/>
          </a:bodyPr>
          <a:lstStyle/>
          <a:p>
            <a:r>
              <a:rPr lang="en-US" sz="2400" dirty="0"/>
              <a:t>Once you have clear value propositions, think through whom you need to bring together around the table. </a:t>
            </a:r>
          </a:p>
          <a:p>
            <a:r>
              <a:rPr lang="en-US" sz="2400" dirty="0"/>
              <a:t>Consider: </a:t>
            </a:r>
          </a:p>
          <a:p>
            <a:pPr marL="457200" indent="-457200">
              <a:buFont typeface="+mj-lt"/>
              <a:buAutoNum type="arabicPeriod"/>
            </a:pPr>
            <a:r>
              <a:rPr lang="en-US" sz="2400" dirty="0"/>
              <a:t>What will this work do for them? </a:t>
            </a:r>
          </a:p>
          <a:p>
            <a:pPr marL="457200" indent="-457200">
              <a:buFont typeface="+mj-lt"/>
              <a:buAutoNum type="arabicPeriod"/>
            </a:pPr>
            <a:r>
              <a:rPr lang="en-US" sz="2400" dirty="0"/>
              <a:t>What is their willingness to do it? </a:t>
            </a:r>
          </a:p>
          <a:p>
            <a:pPr marL="457200" indent="-457200">
              <a:buFont typeface="+mj-lt"/>
              <a:buAutoNum type="arabicPeriod"/>
            </a:pPr>
            <a:r>
              <a:rPr lang="en-US" sz="2400" dirty="0"/>
              <a:t>What is their readiness to engage? </a:t>
            </a:r>
          </a:p>
          <a:p>
            <a:pPr marL="457200" indent="-457200">
              <a:buFont typeface="+mj-lt"/>
              <a:buAutoNum type="arabicPeriod"/>
            </a:pPr>
            <a:r>
              <a:rPr lang="en-US" sz="2400" dirty="0"/>
              <a:t>Can you succinctly explain what PLA does for them and why it is needed? Not only how it is different, but why that difference adds value? Why there is an urgency or need to address the focus now?</a:t>
            </a:r>
          </a:p>
        </p:txBody>
      </p:sp>
      <p:pic>
        <p:nvPicPr>
          <p:cNvPr id="4" name="Content Placeholder 5">
            <a:extLst>
              <a:ext uri="{FF2B5EF4-FFF2-40B4-BE49-F238E27FC236}">
                <a16:creationId xmlns:a16="http://schemas.microsoft.com/office/drawing/2014/main" id="{A2CFD4DA-F587-4256-AF58-10AE4FA575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129139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F074-4598-4BA0-B4BB-E719703BBA09}"/>
              </a:ext>
            </a:extLst>
          </p:cNvPr>
          <p:cNvSpPr>
            <a:spLocks noGrp="1"/>
          </p:cNvSpPr>
          <p:nvPr>
            <p:ph type="title"/>
          </p:nvPr>
        </p:nvSpPr>
        <p:spPr/>
        <p:txBody>
          <a:bodyPr/>
          <a:lstStyle/>
          <a:p>
            <a:r>
              <a:rPr lang="en-US" dirty="0"/>
              <a:t>Questions to Consider</a:t>
            </a:r>
          </a:p>
        </p:txBody>
      </p:sp>
      <p:sp>
        <p:nvSpPr>
          <p:cNvPr id="3" name="Content Placeholder 2">
            <a:extLst>
              <a:ext uri="{FF2B5EF4-FFF2-40B4-BE49-F238E27FC236}">
                <a16:creationId xmlns:a16="http://schemas.microsoft.com/office/drawing/2014/main" id="{7FC60AAE-C20E-4A29-BAEC-E3DAF5350FC9}"/>
              </a:ext>
            </a:extLst>
          </p:cNvPr>
          <p:cNvSpPr>
            <a:spLocks noGrp="1"/>
          </p:cNvSpPr>
          <p:nvPr>
            <p:ph idx="1"/>
          </p:nvPr>
        </p:nvSpPr>
        <p:spPr/>
        <p:txBody>
          <a:bodyPr/>
          <a:lstStyle/>
          <a:p>
            <a:r>
              <a:rPr lang="en-US" sz="2400" dirty="0"/>
              <a:t>What is the theory of change behind PLA for your institution and how does it connect with the mission, students served, and current needs of the institution or program?</a:t>
            </a:r>
          </a:p>
          <a:p>
            <a:r>
              <a:rPr lang="en-US" sz="2400" dirty="0"/>
              <a:t>Will it be in conflict with existing structures, infringe on other “turf” or programs, require partnership between areas that have not worked together before?</a:t>
            </a:r>
          </a:p>
          <a:p>
            <a:r>
              <a:rPr lang="en-US" sz="2400" dirty="0"/>
              <a:t>Which student populations is this work going to support?</a:t>
            </a:r>
          </a:p>
          <a:p>
            <a:r>
              <a:rPr lang="en-US" sz="2400" dirty="0"/>
              <a:t>Are any of these “deal breakers” that need to lead the conversation?</a:t>
            </a:r>
          </a:p>
          <a:p>
            <a:endParaRPr lang="en-US" dirty="0"/>
          </a:p>
        </p:txBody>
      </p:sp>
      <p:pic>
        <p:nvPicPr>
          <p:cNvPr id="4" name="Content Placeholder 5">
            <a:extLst>
              <a:ext uri="{FF2B5EF4-FFF2-40B4-BE49-F238E27FC236}">
                <a16:creationId xmlns:a16="http://schemas.microsoft.com/office/drawing/2014/main" id="{994669F8-8570-4915-A2A3-049E990C9D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64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C4D4CF-0D20-CC43-93EB-F8FD25BB2D26}"/>
              </a:ext>
            </a:extLst>
          </p:cNvPr>
          <p:cNvSpPr>
            <a:spLocks noGrp="1"/>
          </p:cNvSpPr>
          <p:nvPr>
            <p:ph type="title"/>
          </p:nvPr>
        </p:nvSpPr>
        <p:spPr/>
        <p:txBody>
          <a:bodyPr>
            <a:normAutofit/>
          </a:bodyPr>
          <a:lstStyle/>
          <a:p>
            <a:r>
              <a:rPr lang="en-US" dirty="0"/>
              <a:t>Future Planning</a:t>
            </a:r>
          </a:p>
        </p:txBody>
      </p:sp>
      <p:sp>
        <p:nvSpPr>
          <p:cNvPr id="2" name="Content Placeholder 1">
            <a:extLst>
              <a:ext uri="{FF2B5EF4-FFF2-40B4-BE49-F238E27FC236}">
                <a16:creationId xmlns:a16="http://schemas.microsoft.com/office/drawing/2014/main" id="{2E4D419E-374F-4F3C-AA25-AE25DA554350}"/>
              </a:ext>
            </a:extLst>
          </p:cNvPr>
          <p:cNvSpPr>
            <a:spLocks noGrp="1"/>
          </p:cNvSpPr>
          <p:nvPr>
            <p:ph idx="1"/>
          </p:nvPr>
        </p:nvSpPr>
        <p:spPr/>
        <p:txBody>
          <a:bodyPr>
            <a:normAutofit/>
          </a:bodyPr>
          <a:lstStyle/>
          <a:p>
            <a:r>
              <a:rPr lang="en-US" sz="2800" dirty="0"/>
              <a:t>What case needs to be made to administration or decision makers as it relates to budget allocation for professional development needs? </a:t>
            </a:r>
          </a:p>
          <a:p>
            <a:endParaRPr lang="en-US" sz="2800" dirty="0"/>
          </a:p>
          <a:p>
            <a:r>
              <a:rPr lang="en-US" sz="2800" dirty="0"/>
              <a:t>What is the plan to keep decision makers informed and supportive of ongoing efforts?</a:t>
            </a:r>
          </a:p>
        </p:txBody>
      </p:sp>
      <p:pic>
        <p:nvPicPr>
          <p:cNvPr id="10" name="Content Placeholder 5">
            <a:extLst>
              <a:ext uri="{FF2B5EF4-FFF2-40B4-BE49-F238E27FC236}">
                <a16:creationId xmlns:a16="http://schemas.microsoft.com/office/drawing/2014/main" id="{720FC465-16F5-4240-8FB6-39F1D72C9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828772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340128-452F-4753-B865-1D19E4E0DE7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B7B22D81-2796-4528-83ED-8F68FD3F54AD}"/>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145D521F-958B-4859-AECC-D52C4A655A7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A692832-BF18-4F5D-AB57-17E7C6CAF18D}"/>
              </a:ext>
            </a:extLst>
          </p:cNvPr>
          <p:cNvSpPr>
            <a:spLocks noGrp="1"/>
          </p:cNvSpPr>
          <p:nvPr>
            <p:ph sz="quarter" idx="4"/>
          </p:nvPr>
        </p:nvSpPr>
        <p:spPr/>
        <p:txBody>
          <a:bodyPr/>
          <a:lstStyle/>
          <a:p>
            <a:endParaRPr lang="en-US"/>
          </a:p>
        </p:txBody>
      </p:sp>
      <p:sp>
        <p:nvSpPr>
          <p:cNvPr id="12" name="Title 11">
            <a:extLst>
              <a:ext uri="{FF2B5EF4-FFF2-40B4-BE49-F238E27FC236}">
                <a16:creationId xmlns:a16="http://schemas.microsoft.com/office/drawing/2014/main" id="{A4F8298D-EBCD-48E1-82B5-51A04045DEEC}"/>
              </a:ext>
            </a:extLst>
          </p:cNvPr>
          <p:cNvSpPr>
            <a:spLocks noGrp="1"/>
          </p:cNvSpPr>
          <p:nvPr>
            <p:ph type="title"/>
          </p:nvPr>
        </p:nvSpPr>
        <p:spPr>
          <a:xfrm>
            <a:off x="897910" y="361555"/>
            <a:ext cx="7336165" cy="1335014"/>
          </a:xfrm>
        </p:spPr>
        <p:txBody>
          <a:bodyPr/>
          <a:lstStyle/>
          <a:p>
            <a:endParaRPr lang="en-US"/>
          </a:p>
        </p:txBody>
      </p:sp>
      <p:pic>
        <p:nvPicPr>
          <p:cNvPr id="1039" name="Picture 15" descr="https://equityinlearning.act.org/wp-content/uploads/2016/11/informal-learning-infographic.png">
            <a:extLst>
              <a:ext uri="{FF2B5EF4-FFF2-40B4-BE49-F238E27FC236}">
                <a16:creationId xmlns:a16="http://schemas.microsoft.com/office/drawing/2014/main" id="{714B9379-F59E-4EEE-9733-0941955C29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289" y="74950"/>
            <a:ext cx="8578928" cy="666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71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1A0D-4FF1-A84F-BAF1-61DB4B793362}"/>
              </a:ext>
            </a:extLst>
          </p:cNvPr>
          <p:cNvSpPr>
            <a:spLocks noGrp="1"/>
          </p:cNvSpPr>
          <p:nvPr>
            <p:ph type="title"/>
          </p:nvPr>
        </p:nvSpPr>
        <p:spPr/>
        <p:txBody>
          <a:bodyPr/>
          <a:lstStyle/>
          <a:p>
            <a:r>
              <a:rPr lang="en-US" dirty="0"/>
              <a:t>Videos</a:t>
            </a:r>
          </a:p>
        </p:txBody>
      </p:sp>
      <p:pic>
        <p:nvPicPr>
          <p:cNvPr id="7" name="Picture 6">
            <a:hlinkClick r:id="rId2"/>
            <a:extLst>
              <a:ext uri="{FF2B5EF4-FFF2-40B4-BE49-F238E27FC236}">
                <a16:creationId xmlns:a16="http://schemas.microsoft.com/office/drawing/2014/main" id="{80BEA018-3E12-430C-8586-ECF17407F24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91499" y="2225873"/>
            <a:ext cx="3265904" cy="2481038"/>
          </a:xfrm>
          <a:prstGeom prst="rect">
            <a:avLst/>
          </a:prstGeom>
          <a:ln>
            <a:noFill/>
          </a:ln>
          <a:extLst>
            <a:ext uri="{53640926-AAD7-44D8-BBD7-CCE9431645EC}">
              <a14:shadowObscured xmlns:a14="http://schemas.microsoft.com/office/drawing/2010/main"/>
            </a:ext>
          </a:extLst>
        </p:spPr>
      </p:pic>
      <p:pic>
        <p:nvPicPr>
          <p:cNvPr id="8" name="Picture 7">
            <a:hlinkClick r:id="rId4"/>
            <a:extLst>
              <a:ext uri="{FF2B5EF4-FFF2-40B4-BE49-F238E27FC236}">
                <a16:creationId xmlns:a16="http://schemas.microsoft.com/office/drawing/2014/main" id="{55C72BAF-23BA-4BBF-8C86-FEB5AE471671}"/>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4594860" y="2225873"/>
            <a:ext cx="3536950" cy="2762250"/>
          </a:xfrm>
          <a:prstGeom prst="rect">
            <a:avLst/>
          </a:prstGeom>
          <a:ln>
            <a:noFill/>
          </a:ln>
          <a:extLst>
            <a:ext uri="{53640926-AAD7-44D8-BBD7-CCE9431645EC}">
              <a14:shadowObscured xmlns:a14="http://schemas.microsoft.com/office/drawing/2010/main"/>
            </a:ext>
          </a:extLst>
        </p:spPr>
      </p:pic>
      <p:pic>
        <p:nvPicPr>
          <p:cNvPr id="9" name="Content Placeholder 5">
            <a:extLst>
              <a:ext uri="{FF2B5EF4-FFF2-40B4-BE49-F238E27FC236}">
                <a16:creationId xmlns:a16="http://schemas.microsoft.com/office/drawing/2014/main" id="{27110EB5-7C88-4BEE-8248-869967AEE1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421761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C02A-174B-4FCC-87BC-9977D8EFFBB4}"/>
              </a:ext>
            </a:extLst>
          </p:cNvPr>
          <p:cNvSpPr>
            <a:spLocks noGrp="1"/>
          </p:cNvSpPr>
          <p:nvPr>
            <p:ph type="title"/>
          </p:nvPr>
        </p:nvSpPr>
        <p:spPr/>
        <p:txBody>
          <a:bodyPr/>
          <a:lstStyle/>
          <a:p>
            <a:r>
              <a:rPr lang="en-US" dirty="0"/>
              <a:t>Storytelling Resources</a:t>
            </a:r>
          </a:p>
        </p:txBody>
      </p:sp>
      <p:sp>
        <p:nvSpPr>
          <p:cNvPr id="3" name="Content Placeholder 2">
            <a:extLst>
              <a:ext uri="{FF2B5EF4-FFF2-40B4-BE49-F238E27FC236}">
                <a16:creationId xmlns:a16="http://schemas.microsoft.com/office/drawing/2014/main" id="{76FA2CCA-04E3-4DBE-8DDA-0A042804CAFA}"/>
              </a:ext>
            </a:extLst>
          </p:cNvPr>
          <p:cNvSpPr>
            <a:spLocks noGrp="1"/>
          </p:cNvSpPr>
          <p:nvPr>
            <p:ph idx="1"/>
          </p:nvPr>
        </p:nvSpPr>
        <p:spPr>
          <a:xfrm>
            <a:off x="3985883" y="5387006"/>
            <a:ext cx="7543801" cy="4023360"/>
          </a:xfrm>
        </p:spPr>
        <p:txBody>
          <a:bodyPr/>
          <a:lstStyle/>
          <a:p>
            <a:r>
              <a:rPr lang="en-US" dirty="0">
                <a:hlinkClick r:id="rId2"/>
              </a:rPr>
              <a:t>https://www.cbenetwork.org/storybank/</a:t>
            </a:r>
            <a:r>
              <a:rPr lang="en-US" dirty="0"/>
              <a:t> </a:t>
            </a:r>
          </a:p>
        </p:txBody>
      </p:sp>
      <p:pic>
        <p:nvPicPr>
          <p:cNvPr id="4" name="Picture 3">
            <a:hlinkClick r:id="rId3"/>
            <a:extLst>
              <a:ext uri="{FF2B5EF4-FFF2-40B4-BE49-F238E27FC236}">
                <a16:creationId xmlns:a16="http://schemas.microsoft.com/office/drawing/2014/main" id="{6C26A6E5-E534-49A6-A5B9-7FE33B571242}"/>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1002843" y="1982741"/>
            <a:ext cx="2804660" cy="3749345"/>
          </a:xfrm>
          <a:prstGeom prst="rect">
            <a:avLst/>
          </a:prstGeom>
          <a:ln>
            <a:noFill/>
          </a:ln>
          <a:extLst>
            <a:ext uri="{53640926-AAD7-44D8-BBD7-CCE9431645EC}">
              <a14:shadowObscured xmlns:a14="http://schemas.microsoft.com/office/drawing/2010/main"/>
            </a:ext>
          </a:extLst>
        </p:spPr>
      </p:pic>
      <p:pic>
        <p:nvPicPr>
          <p:cNvPr id="5" name="Picture 4">
            <a:hlinkClick r:id="rId5"/>
            <a:extLst>
              <a:ext uri="{FF2B5EF4-FFF2-40B4-BE49-F238E27FC236}">
                <a16:creationId xmlns:a16="http://schemas.microsoft.com/office/drawing/2014/main" id="{56B2D66E-AF8E-4D70-8624-F5C767DEADB0}"/>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4594859" y="1982741"/>
            <a:ext cx="2607976" cy="3158885"/>
          </a:xfrm>
          <a:prstGeom prst="rect">
            <a:avLst/>
          </a:prstGeom>
          <a:ln>
            <a:noFill/>
          </a:ln>
          <a:extLst>
            <a:ext uri="{53640926-AAD7-44D8-BBD7-CCE9431645EC}">
              <a14:shadowObscured xmlns:a14="http://schemas.microsoft.com/office/drawing/2010/main"/>
            </a:ext>
          </a:extLst>
        </p:spPr>
      </p:pic>
      <p:pic>
        <p:nvPicPr>
          <p:cNvPr id="6" name="Content Placeholder 5">
            <a:extLst>
              <a:ext uri="{FF2B5EF4-FFF2-40B4-BE49-F238E27FC236}">
                <a16:creationId xmlns:a16="http://schemas.microsoft.com/office/drawing/2014/main" id="{5F77D3B1-14DA-49A5-98CB-750193FECA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93566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we find ourselves in interesting times">
            <a:extLst>
              <a:ext uri="{FF2B5EF4-FFF2-40B4-BE49-F238E27FC236}">
                <a16:creationId xmlns:a16="http://schemas.microsoft.com/office/drawing/2014/main" id="{CB64A0E2-E14F-6A43-B98E-27B68067D6E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328057" y="740228"/>
            <a:ext cx="6879771" cy="5334000"/>
          </a:xfrm>
          <a:prstGeom prst="rect">
            <a:avLst/>
          </a:prstGeom>
          <a:noFill/>
          <a:ln>
            <a:noFill/>
          </a:ln>
        </p:spPr>
      </p:pic>
      <p:pic>
        <p:nvPicPr>
          <p:cNvPr id="5" name="Content Placeholder 5">
            <a:extLst>
              <a:ext uri="{FF2B5EF4-FFF2-40B4-BE49-F238E27FC236}">
                <a16:creationId xmlns:a16="http://schemas.microsoft.com/office/drawing/2014/main" id="{CB6C478D-0C4A-6341-B50A-373685A7D8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88642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p:txBody>
          <a:bodyPr>
            <a:normAutofit fontScale="90000"/>
          </a:bodyPr>
          <a:lstStyle/>
          <a:p>
            <a:pPr algn="ctr"/>
            <a:r>
              <a:rPr lang="en-US" dirty="0"/>
              <a:t>National Institute for Learning </a:t>
            </a:r>
            <a:br>
              <a:rPr lang="en-US" dirty="0"/>
            </a:br>
            <a:r>
              <a:rPr lang="en-US" dirty="0"/>
              <a:t>Outcomes Assessment (NILOA)</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p:txBody>
          <a:bodyPr/>
          <a:lstStyle/>
          <a:p>
            <a:pPr marL="0" indent="0" algn="ctr">
              <a:buNone/>
            </a:pPr>
            <a:r>
              <a:rPr lang="en-US" b="1" dirty="0"/>
              <a:t>NILOA is a research and resource-development organization dedicated to documenting, advocating, and facilitating the systematic use of learning outcomes assessment to improve student learning.</a:t>
            </a:r>
          </a:p>
          <a:p>
            <a:pPr marL="0" indent="0" algn="ctr">
              <a:buNone/>
            </a:pPr>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028950" y="5735770"/>
            <a:ext cx="30861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000000"/>
                </a:solidFill>
                <a:effectLst/>
                <a:uLnTx/>
                <a:uFillTx/>
                <a:latin typeface="Calibri" panose="020F0502020204030204"/>
                <a:ea typeface="+mn-ea"/>
                <a:cs typeface="+mn-cs"/>
              </a:rPr>
              <a:t>www.learningoutcomesassessment.org</a:t>
            </a:r>
            <a:endParaRPr kumimoji="0" lang="en-US" sz="900" b="0" i="0" u="none" strike="noStrike" kern="1200" cap="all"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18AFA-5AEC-D646-AD0F-848AA0F5EC2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B4D29ACB-FE47-704A-9EE0-FB0BD39F8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053" y="3480034"/>
            <a:ext cx="8515350" cy="2000250"/>
          </a:xfrm>
          <a:prstGeom prst="rect">
            <a:avLst/>
          </a:prstGeom>
        </p:spPr>
      </p:pic>
      <p:pic>
        <p:nvPicPr>
          <p:cNvPr id="8" name="Content Placeholder 5">
            <a:extLst>
              <a:ext uri="{FF2B5EF4-FFF2-40B4-BE49-F238E27FC236}">
                <a16:creationId xmlns:a16="http://schemas.microsoft.com/office/drawing/2014/main" id="{B343C69E-6FC3-384E-A3F8-12A36EEA7B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5475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a:xfrm>
            <a:off x="822960" y="286604"/>
            <a:ext cx="7543800" cy="1450757"/>
          </a:xfrm>
        </p:spPr>
        <p:txBody>
          <a:bodyPr>
            <a:normAutofit/>
          </a:bodyPr>
          <a:lstStyle/>
          <a:p>
            <a:pPr algn="ctr"/>
            <a:r>
              <a:rPr lang="en-US" dirty="0"/>
              <a:t>Contact Us</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a:xfrm>
            <a:off x="261257" y="1845734"/>
            <a:ext cx="8515350" cy="4023360"/>
          </a:xfrm>
        </p:spPr>
        <p:txBody>
          <a:bodyPr>
            <a:normAutofit/>
          </a:bodyPr>
          <a:lstStyle/>
          <a:p>
            <a:pPr marL="0" indent="0" algn="ctr">
              <a:buNone/>
            </a:pPr>
            <a:endParaRPr lang="en-US" b="1" dirty="0"/>
          </a:p>
          <a:p>
            <a:pPr marL="0" indent="0" algn="ctr">
              <a:buNone/>
            </a:pPr>
            <a:r>
              <a:rPr lang="en-US" b="1" dirty="0"/>
              <a:t>Email us: </a:t>
            </a:r>
            <a:r>
              <a:rPr lang="en-US" u="sng" dirty="0">
                <a:hlinkClick r:id="rId3"/>
              </a:rPr>
              <a:t>niloa@education.Illinois.edu</a:t>
            </a:r>
            <a:r>
              <a:rPr lang="en-US" u="sng" dirty="0"/>
              <a:t> </a:t>
            </a:r>
            <a:endParaRPr lang="en-US" dirty="0"/>
          </a:p>
          <a:p>
            <a:pPr marL="0" indent="0" algn="ctr">
              <a:buNone/>
            </a:pPr>
            <a:r>
              <a:rPr lang="en-US" dirty="0"/>
              <a:t>Join Our Email List: </a:t>
            </a:r>
            <a:r>
              <a:rPr lang="en-US" dirty="0">
                <a:hlinkClick r:id="rId4"/>
              </a:rPr>
              <a:t>learningoutcomesassessment.org/joinemail/</a:t>
            </a:r>
            <a:endParaRPr lang="en-US" dirty="0"/>
          </a:p>
          <a:p>
            <a:pPr marL="0" indent="0" algn="ctr">
              <a:buNone/>
            </a:pPr>
            <a:r>
              <a:rPr lang="en-US" dirty="0"/>
              <a:t>Website: </a:t>
            </a:r>
            <a:r>
              <a:rPr lang="en-US" dirty="0">
                <a:hlinkClick r:id="rId5"/>
              </a:rPr>
              <a:t>http://learningoutcomesassessment.org</a:t>
            </a:r>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028950" y="5965580"/>
            <a:ext cx="30861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err="1">
                <a:ln>
                  <a:noFill/>
                </a:ln>
                <a:solidFill>
                  <a:srgbClr val="000000"/>
                </a:solidFill>
                <a:effectLst/>
                <a:uLnTx/>
                <a:uFillTx/>
                <a:latin typeface="Calibri" panose="020F0502020204030204"/>
                <a:ea typeface="+mn-ea"/>
                <a:cs typeface="+mn-cs"/>
              </a:rPr>
              <a:t>www.learningoutcomesassessment.org</a:t>
            </a:r>
            <a:endParaRPr kumimoji="0" lang="en-US" sz="900" b="0" i="0" u="none" strike="noStrike" kern="1200" cap="all"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918AFA-5AEC-D646-AD0F-848AA0F5EC2F}"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B343C69E-6FC3-384E-A3F8-12A36EEA7B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7" name="Picture 6">
            <a:extLst>
              <a:ext uri="{FF2B5EF4-FFF2-40B4-BE49-F238E27FC236}">
                <a16:creationId xmlns:a16="http://schemas.microsoft.com/office/drawing/2014/main" id="{6DCB2D02-B430-F347-AB15-47B95DCE38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4713" y="5290249"/>
            <a:ext cx="451237" cy="398413"/>
          </a:xfrm>
          <a:prstGeom prst="rect">
            <a:avLst/>
          </a:prstGeom>
        </p:spPr>
      </p:pic>
      <p:sp>
        <p:nvSpPr>
          <p:cNvPr id="9" name="TextBox 8">
            <a:extLst>
              <a:ext uri="{FF2B5EF4-FFF2-40B4-BE49-F238E27FC236}">
                <a16:creationId xmlns:a16="http://schemas.microsoft.com/office/drawing/2014/main" id="{B36E263B-90C3-2F4C-A231-A30281B9E255}"/>
              </a:ext>
            </a:extLst>
          </p:cNvPr>
          <p:cNvSpPr txBox="1"/>
          <p:nvPr/>
        </p:nvSpPr>
        <p:spPr>
          <a:xfrm>
            <a:off x="5301763" y="5455624"/>
            <a:ext cx="110783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r>
              <a:rPr lang="en-US" sz="1200" dirty="0" err="1">
                <a:solidFill>
                  <a:prstClr val="black"/>
                </a:solidFill>
                <a:latin typeface="Calibri" panose="020F0502020204030204"/>
              </a:rPr>
              <a:t>NILOA_web</a:t>
            </a:r>
            <a:endParaRPr lang="en-US" sz="1200"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89672BA9-0164-7D42-B40E-0BFE7C5CC0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49776" y="5268875"/>
            <a:ext cx="448903" cy="424142"/>
          </a:xfrm>
          <a:prstGeom prst="rect">
            <a:avLst/>
          </a:prstGeom>
        </p:spPr>
      </p:pic>
      <p:sp>
        <p:nvSpPr>
          <p:cNvPr id="11" name="TextBox 10">
            <a:extLst>
              <a:ext uri="{FF2B5EF4-FFF2-40B4-BE49-F238E27FC236}">
                <a16:creationId xmlns:a16="http://schemas.microsoft.com/office/drawing/2014/main" id="{8EAE9A43-4165-0748-A02E-7280CB291D44}"/>
              </a:ext>
            </a:extLst>
          </p:cNvPr>
          <p:cNvSpPr txBox="1"/>
          <p:nvPr/>
        </p:nvSpPr>
        <p:spPr>
          <a:xfrm>
            <a:off x="6954679" y="5455624"/>
            <a:ext cx="223809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a:t>
            </a:r>
            <a:r>
              <a:rPr lang="en-US" sz="1200" dirty="0" err="1">
                <a:solidFill>
                  <a:prstClr val="black"/>
                </a:solidFill>
                <a:latin typeface="Calibri" panose="020F0502020204030204"/>
              </a:rPr>
              <a:t>LearningOutcomesAssessment</a:t>
            </a:r>
            <a:endParaRPr lang="en-US" sz="1200" dirty="0">
              <a:solidFill>
                <a:prstClr val="black"/>
              </a:solidFill>
              <a:latin typeface="Calibri" panose="020F0502020204030204"/>
            </a:endParaRPr>
          </a:p>
        </p:txBody>
      </p:sp>
      <p:pic>
        <p:nvPicPr>
          <p:cNvPr id="12" name="Picture 11">
            <a:extLst>
              <a:ext uri="{FF2B5EF4-FFF2-40B4-BE49-F238E27FC236}">
                <a16:creationId xmlns:a16="http://schemas.microsoft.com/office/drawing/2014/main" id="{4D3D8C6D-EEBC-F643-92F8-B9C165C9968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64968" y="0"/>
            <a:ext cx="1779032" cy="2410057"/>
          </a:xfrm>
          <a:prstGeom prst="rect">
            <a:avLst/>
          </a:prstGeom>
        </p:spPr>
      </p:pic>
    </p:spTree>
    <p:extLst>
      <p:ext uri="{BB962C8B-B14F-4D97-AF65-F5344CB8AC3E}">
        <p14:creationId xmlns:p14="http://schemas.microsoft.com/office/powerpoint/2010/main" val="253268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85388D-2EC3-4149-8E98-F0E837BC4D96}"/>
              </a:ext>
            </a:extLst>
          </p:cNvPr>
          <p:cNvSpPr>
            <a:spLocks noGrp="1"/>
          </p:cNvSpPr>
          <p:nvPr>
            <p:ph type="ftr" sz="quarter" idx="11"/>
          </p:nvPr>
        </p:nvSpPr>
        <p:spPr/>
        <p:txBody>
          <a:bodyPr/>
          <a:lstStyle/>
          <a:p>
            <a:r>
              <a:rPr lang="en-US"/>
              <a:t>www.learningoutcomesassessment.org</a:t>
            </a:r>
          </a:p>
        </p:txBody>
      </p:sp>
      <p:sp>
        <p:nvSpPr>
          <p:cNvPr id="5" name="Slide Number Placeholder 4">
            <a:extLst>
              <a:ext uri="{FF2B5EF4-FFF2-40B4-BE49-F238E27FC236}">
                <a16:creationId xmlns:a16="http://schemas.microsoft.com/office/drawing/2014/main" id="{E1EED2DE-CA29-7340-A7DD-43FE8C3269E2}"/>
              </a:ext>
            </a:extLst>
          </p:cNvPr>
          <p:cNvSpPr>
            <a:spLocks noGrp="1"/>
          </p:cNvSpPr>
          <p:nvPr>
            <p:ph type="sldNum" sz="quarter" idx="12"/>
          </p:nvPr>
        </p:nvSpPr>
        <p:spPr/>
        <p:txBody>
          <a:bodyPr/>
          <a:lstStyle/>
          <a:p>
            <a:fld id="{D0918AFA-5AEC-D646-AD0F-848AA0F5EC2F}" type="slidenum">
              <a:rPr lang="en-US" smtClean="0"/>
              <a:t>3</a:t>
            </a:fld>
            <a:endParaRPr lang="en-US"/>
          </a:p>
        </p:txBody>
      </p:sp>
      <p:sp>
        <p:nvSpPr>
          <p:cNvPr id="16" name="TextBox 15">
            <a:extLst>
              <a:ext uri="{FF2B5EF4-FFF2-40B4-BE49-F238E27FC236}">
                <a16:creationId xmlns:a16="http://schemas.microsoft.com/office/drawing/2014/main" id="{4A3272D6-1E23-BC42-B84A-3CB3CDD06DAF}"/>
              </a:ext>
            </a:extLst>
          </p:cNvPr>
          <p:cNvSpPr txBox="1"/>
          <p:nvPr/>
        </p:nvSpPr>
        <p:spPr>
          <a:xfrm>
            <a:off x="1877566" y="852697"/>
            <a:ext cx="5676158" cy="415498"/>
          </a:xfrm>
          <a:prstGeom prst="rect">
            <a:avLst/>
          </a:prstGeom>
          <a:noFill/>
        </p:spPr>
        <p:txBody>
          <a:bodyPr wrap="square" rtlCol="0">
            <a:spAutoFit/>
          </a:bodyPr>
          <a:lstStyle/>
          <a:p>
            <a:pPr algn="ctr"/>
            <a:r>
              <a:rPr lang="en-US" sz="2100" dirty="0">
                <a:latin typeface="Century Gothic" panose="020B0502020202020204" pitchFamily="34" charset="0"/>
                <a:hlinkClick r:id="rId3">
                  <a:extLst>
                    <a:ext uri="{A12FA001-AC4F-418D-AE19-62706E023703}">
                      <ahyp:hlinkClr xmlns:ahyp="http://schemas.microsoft.com/office/drawing/2018/hyperlinkcolor" val="tx"/>
                    </a:ext>
                  </a:extLst>
                </a:hlinkClick>
              </a:rPr>
              <a:t>www.LearningOutcomesAssessment.org</a:t>
            </a:r>
            <a:endParaRPr lang="en-US" sz="2100" dirty="0">
              <a:latin typeface="Century Gothic" panose="020B0502020202020204" pitchFamily="34" charset="0"/>
            </a:endParaRPr>
          </a:p>
        </p:txBody>
      </p:sp>
      <p:pic>
        <p:nvPicPr>
          <p:cNvPr id="3" name="Picture 2">
            <a:extLst>
              <a:ext uri="{FF2B5EF4-FFF2-40B4-BE49-F238E27FC236}">
                <a16:creationId xmlns:a16="http://schemas.microsoft.com/office/drawing/2014/main" id="{11CD4C35-9D00-7142-B7BE-EF7B946C0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46330"/>
            <a:ext cx="3775209" cy="2785454"/>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FF956CC1-38C3-9545-BB90-8E8D2AFE2E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5375" y="2839576"/>
            <a:ext cx="3405468" cy="3130919"/>
          </a:xfrm>
          <a:prstGeom prst="rect">
            <a:avLst/>
          </a:prstGeom>
          <a:ln>
            <a:solidFill>
              <a:schemeClr val="tx1"/>
            </a:solid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7E790D1E-329E-754C-A588-D088E40D64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17510" y="1346330"/>
            <a:ext cx="3526490" cy="3574574"/>
          </a:xfrm>
          <a:prstGeom prst="rect">
            <a:avLst/>
          </a:prstGeom>
          <a:effectLst>
            <a:outerShdw blurRad="50800" dist="38100" dir="10800000" algn="r" rotWithShape="0">
              <a:prstClr val="black">
                <a:alpha val="40000"/>
              </a:prstClr>
            </a:outerShdw>
          </a:effectLst>
        </p:spPr>
      </p:pic>
      <p:pic>
        <p:nvPicPr>
          <p:cNvPr id="8" name="Content Placeholder 5">
            <a:extLst>
              <a:ext uri="{FF2B5EF4-FFF2-40B4-BE49-F238E27FC236}">
                <a16:creationId xmlns:a16="http://schemas.microsoft.com/office/drawing/2014/main" id="{504DD297-997E-BD45-BF42-51F98132D8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15977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63D-031A-9443-9646-50C61E110E35}"/>
              </a:ext>
            </a:extLst>
          </p:cNvPr>
          <p:cNvSpPr>
            <a:spLocks noGrp="1"/>
          </p:cNvSpPr>
          <p:nvPr>
            <p:ph type="title"/>
          </p:nvPr>
        </p:nvSpPr>
        <p:spPr/>
        <p:txBody>
          <a:bodyPr/>
          <a:lstStyle/>
          <a:p>
            <a:r>
              <a:rPr lang="en-US" dirty="0"/>
              <a:t>Audiences</a:t>
            </a:r>
          </a:p>
        </p:txBody>
      </p:sp>
      <p:sp>
        <p:nvSpPr>
          <p:cNvPr id="3" name="Content Placeholder 2">
            <a:extLst>
              <a:ext uri="{FF2B5EF4-FFF2-40B4-BE49-F238E27FC236}">
                <a16:creationId xmlns:a16="http://schemas.microsoft.com/office/drawing/2014/main" id="{65183C2A-A766-D14A-928D-68C833494856}"/>
              </a:ext>
            </a:extLst>
          </p:cNvPr>
          <p:cNvSpPr>
            <a:spLocks noGrp="1"/>
          </p:cNvSpPr>
          <p:nvPr>
            <p:ph idx="1"/>
          </p:nvPr>
        </p:nvSpPr>
        <p:spPr>
          <a:xfrm>
            <a:off x="822960" y="1845734"/>
            <a:ext cx="4290908" cy="4023360"/>
          </a:xfrm>
        </p:spPr>
        <p:txBody>
          <a:bodyPr/>
          <a:lstStyle/>
          <a:p>
            <a:r>
              <a:rPr lang="en-US" dirty="0"/>
              <a:t>Students</a:t>
            </a:r>
          </a:p>
          <a:p>
            <a:r>
              <a:rPr lang="en-US" dirty="0"/>
              <a:t>Parents and Families</a:t>
            </a:r>
          </a:p>
          <a:p>
            <a:r>
              <a:rPr lang="en-US" dirty="0"/>
              <a:t>Community-Based Organizations</a:t>
            </a:r>
          </a:p>
          <a:p>
            <a:r>
              <a:rPr lang="en-US" dirty="0"/>
              <a:t>Employers</a:t>
            </a:r>
          </a:p>
          <a:p>
            <a:r>
              <a:rPr lang="en-US" dirty="0"/>
              <a:t>Faculty and Staff</a:t>
            </a:r>
          </a:p>
          <a:p>
            <a:r>
              <a:rPr lang="en-US" dirty="0"/>
              <a:t>Administration and Governance</a:t>
            </a:r>
          </a:p>
          <a:p>
            <a:r>
              <a:rPr lang="en-US" dirty="0"/>
              <a:t>Accrediting Agencies and Other External Oversight Entities</a:t>
            </a:r>
          </a:p>
          <a:p>
            <a:r>
              <a:rPr lang="en-US" dirty="0"/>
              <a:t>Other Institutions </a:t>
            </a:r>
          </a:p>
        </p:txBody>
      </p:sp>
      <p:pic>
        <p:nvPicPr>
          <p:cNvPr id="5" name="Content Placeholder 5">
            <a:extLst>
              <a:ext uri="{FF2B5EF4-FFF2-40B4-BE49-F238E27FC236}">
                <a16:creationId xmlns:a16="http://schemas.microsoft.com/office/drawing/2014/main" id="{D2BE1523-4103-4C50-99E4-29FF410AA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
        <p:nvSpPr>
          <p:cNvPr id="6" name="Speech Bubble: Oval 5">
            <a:extLst>
              <a:ext uri="{FF2B5EF4-FFF2-40B4-BE49-F238E27FC236}">
                <a16:creationId xmlns:a16="http://schemas.microsoft.com/office/drawing/2014/main" id="{6763232F-2DCF-43AD-A9BE-6768A82E63B0}"/>
              </a:ext>
            </a:extLst>
          </p:cNvPr>
          <p:cNvSpPr/>
          <p:nvPr/>
        </p:nvSpPr>
        <p:spPr>
          <a:xfrm>
            <a:off x="5113868" y="2083633"/>
            <a:ext cx="3730329" cy="229349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 whom do you need to communicate? </a:t>
            </a:r>
          </a:p>
        </p:txBody>
      </p:sp>
    </p:spTree>
    <p:extLst>
      <p:ext uri="{BB962C8B-B14F-4D97-AF65-F5344CB8AC3E}">
        <p14:creationId xmlns:p14="http://schemas.microsoft.com/office/powerpoint/2010/main" val="373702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1D5D-DBB8-4A01-BFCF-839574ACE2D4}"/>
              </a:ext>
            </a:extLst>
          </p:cNvPr>
          <p:cNvSpPr>
            <a:spLocks noGrp="1"/>
          </p:cNvSpPr>
          <p:nvPr>
            <p:ph type="title"/>
          </p:nvPr>
        </p:nvSpPr>
        <p:spPr/>
        <p:txBody>
          <a:bodyPr/>
          <a:lstStyle/>
          <a:p>
            <a:r>
              <a:rPr lang="en-US" dirty="0"/>
              <a:t>Internal Audiences</a:t>
            </a:r>
          </a:p>
        </p:txBody>
      </p:sp>
      <p:sp>
        <p:nvSpPr>
          <p:cNvPr id="3" name="Content Placeholder 2">
            <a:extLst>
              <a:ext uri="{FF2B5EF4-FFF2-40B4-BE49-F238E27FC236}">
                <a16:creationId xmlns:a16="http://schemas.microsoft.com/office/drawing/2014/main" id="{0FC02A4C-7805-48CE-AF19-E1A39379CE49}"/>
              </a:ext>
            </a:extLst>
          </p:cNvPr>
          <p:cNvSpPr>
            <a:spLocks noGrp="1"/>
          </p:cNvSpPr>
          <p:nvPr>
            <p:ph idx="1"/>
          </p:nvPr>
        </p:nvSpPr>
        <p:spPr/>
        <p:txBody>
          <a:bodyPr>
            <a:normAutofit/>
          </a:bodyPr>
          <a:lstStyle/>
          <a:p>
            <a:r>
              <a:rPr lang="en-US" sz="3600" dirty="0"/>
              <a:t>With whom do you need to communicate within your institution?</a:t>
            </a:r>
          </a:p>
          <a:p>
            <a:r>
              <a:rPr lang="en-US" sz="3600" dirty="0"/>
              <a:t>Who is aware? And how do you know that?</a:t>
            </a:r>
          </a:p>
        </p:txBody>
      </p:sp>
      <p:pic>
        <p:nvPicPr>
          <p:cNvPr id="4" name="Content Placeholder 5">
            <a:extLst>
              <a:ext uri="{FF2B5EF4-FFF2-40B4-BE49-F238E27FC236}">
                <a16:creationId xmlns:a16="http://schemas.microsoft.com/office/drawing/2014/main" id="{6BCEBB83-146C-4A4A-AE0C-D1B3A289EE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pic>
        <p:nvPicPr>
          <p:cNvPr id="2050" name="Picture 2" descr="As A Leader, Are You Asking The Right Questions?">
            <a:extLst>
              <a:ext uri="{FF2B5EF4-FFF2-40B4-BE49-F238E27FC236}">
                <a16:creationId xmlns:a16="http://schemas.microsoft.com/office/drawing/2014/main" id="{1FAC3A72-70B4-4462-8343-2620A99FA5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52618" y="4201438"/>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66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E25-BC26-42DD-9130-DD415FFFBB1C}"/>
              </a:ext>
            </a:extLst>
          </p:cNvPr>
          <p:cNvSpPr>
            <a:spLocks noGrp="1"/>
          </p:cNvSpPr>
          <p:nvPr>
            <p:ph type="title"/>
          </p:nvPr>
        </p:nvSpPr>
        <p:spPr/>
        <p:txBody>
          <a:bodyPr>
            <a:normAutofit/>
          </a:bodyPr>
          <a:lstStyle/>
          <a:p>
            <a:r>
              <a:rPr lang="en-US" dirty="0"/>
              <a:t>Making the Case</a:t>
            </a:r>
          </a:p>
        </p:txBody>
      </p:sp>
      <p:sp>
        <p:nvSpPr>
          <p:cNvPr id="4" name="Content Placeholder 3">
            <a:extLst>
              <a:ext uri="{FF2B5EF4-FFF2-40B4-BE49-F238E27FC236}">
                <a16:creationId xmlns:a16="http://schemas.microsoft.com/office/drawing/2014/main" id="{E1E5977A-7F94-4E32-B2BE-3C37CF786C2E}"/>
              </a:ext>
            </a:extLst>
          </p:cNvPr>
          <p:cNvSpPr>
            <a:spLocks noGrp="1"/>
          </p:cNvSpPr>
          <p:nvPr>
            <p:ph idx="1"/>
          </p:nvPr>
        </p:nvSpPr>
        <p:spPr/>
        <p:txBody>
          <a:bodyPr>
            <a:normAutofit/>
          </a:bodyPr>
          <a:lstStyle/>
          <a:p>
            <a:pPr lvl="0"/>
            <a:r>
              <a:rPr lang="en-US" sz="2400" dirty="0"/>
              <a:t>In what ways does PLA bring value to your institution?</a:t>
            </a:r>
          </a:p>
          <a:p>
            <a:pPr lvl="0"/>
            <a:r>
              <a:rPr lang="en-US" sz="2400" dirty="0"/>
              <a:t>What is the philosophy (see Nan’s amazing work) at your institution regarding the recognition, validation, and integration of learning into institutionally awarded credentials?</a:t>
            </a:r>
          </a:p>
          <a:p>
            <a:pPr lvl="0"/>
            <a:r>
              <a:rPr lang="en-US" sz="2400" dirty="0"/>
              <a:t>How does the mission of your institution support PLA?</a:t>
            </a:r>
          </a:p>
          <a:p>
            <a:pPr lvl="0"/>
            <a:r>
              <a:rPr lang="en-US" sz="2400" dirty="0"/>
              <a:t>What efforts does PLA align with and what areas still need to be engaged in order to develop a shared understanding of the value of PLA?</a:t>
            </a:r>
            <a:endParaRPr lang="en-US" dirty="0"/>
          </a:p>
          <a:p>
            <a:endParaRPr lang="en-US" dirty="0"/>
          </a:p>
        </p:txBody>
      </p:sp>
      <p:pic>
        <p:nvPicPr>
          <p:cNvPr id="14" name="Content Placeholder 5">
            <a:extLst>
              <a:ext uri="{FF2B5EF4-FFF2-40B4-BE49-F238E27FC236}">
                <a16:creationId xmlns:a16="http://schemas.microsoft.com/office/drawing/2014/main" id="{FF3A61C0-5FBB-49D1-8762-FBC449DD6E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3188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63D-031A-9443-9646-50C61E110E35}"/>
              </a:ext>
            </a:extLst>
          </p:cNvPr>
          <p:cNvSpPr>
            <a:spLocks noGrp="1"/>
          </p:cNvSpPr>
          <p:nvPr>
            <p:ph type="title"/>
          </p:nvPr>
        </p:nvSpPr>
        <p:spPr/>
        <p:txBody>
          <a:bodyPr/>
          <a:lstStyle/>
          <a:p>
            <a:r>
              <a:rPr lang="en-US" dirty="0"/>
              <a:t>Research is Vital </a:t>
            </a:r>
          </a:p>
        </p:txBody>
      </p:sp>
      <p:pic>
        <p:nvPicPr>
          <p:cNvPr id="5" name="Content Placeholder 5">
            <a:extLst>
              <a:ext uri="{FF2B5EF4-FFF2-40B4-BE49-F238E27FC236}">
                <a16:creationId xmlns:a16="http://schemas.microsoft.com/office/drawing/2014/main" id="{95F0DCDA-DCBC-754E-81C2-3DB849A1B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
        <p:nvSpPr>
          <p:cNvPr id="4" name="Content Placeholder 3">
            <a:extLst>
              <a:ext uri="{FF2B5EF4-FFF2-40B4-BE49-F238E27FC236}">
                <a16:creationId xmlns:a16="http://schemas.microsoft.com/office/drawing/2014/main" id="{D8FCC3BC-B50A-4697-8EC5-185CE97A110E}"/>
              </a:ext>
            </a:extLst>
          </p:cNvPr>
          <p:cNvSpPr>
            <a:spLocks noGrp="1"/>
          </p:cNvSpPr>
          <p:nvPr>
            <p:ph idx="1"/>
          </p:nvPr>
        </p:nvSpPr>
        <p:spPr/>
        <p:txBody>
          <a:bodyPr/>
          <a:lstStyle/>
          <a:p>
            <a:r>
              <a:rPr lang="en-US" dirty="0"/>
              <a:t>Research is vital to making the case and raising awareness as well as identifying and reinforcing the value for engaging in recognition of learning efforts. National research is good, local data is better.</a:t>
            </a:r>
          </a:p>
          <a:p>
            <a:endParaRPr lang="en-US" dirty="0"/>
          </a:p>
        </p:txBody>
      </p:sp>
      <p:pic>
        <p:nvPicPr>
          <p:cNvPr id="8" name="Picture 7">
            <a:hlinkClick r:id="rId4"/>
            <a:extLst>
              <a:ext uri="{FF2B5EF4-FFF2-40B4-BE49-F238E27FC236}">
                <a16:creationId xmlns:a16="http://schemas.microsoft.com/office/drawing/2014/main" id="{725285E5-62DA-4CF3-BF06-144E090EB252}"/>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222603" y="2833423"/>
            <a:ext cx="3494957" cy="3035671"/>
          </a:xfrm>
          <a:prstGeom prst="rect">
            <a:avLst/>
          </a:prstGeom>
          <a:ln>
            <a:noFill/>
          </a:ln>
          <a:extLst>
            <a:ext uri="{53640926-AAD7-44D8-BBD7-CCE9431645EC}">
              <a14:shadowObscured xmlns:a14="http://schemas.microsoft.com/office/drawing/2010/main"/>
            </a:ext>
          </a:extLst>
        </p:spPr>
      </p:pic>
      <p:pic>
        <p:nvPicPr>
          <p:cNvPr id="10" name="Picture 9">
            <a:hlinkClick r:id="rId6"/>
            <a:extLst>
              <a:ext uri="{FF2B5EF4-FFF2-40B4-BE49-F238E27FC236}">
                <a16:creationId xmlns:a16="http://schemas.microsoft.com/office/drawing/2014/main" id="{18B277DB-378F-4679-B152-D9930853579D}"/>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3942416" y="2925139"/>
            <a:ext cx="3792509" cy="2927299"/>
          </a:xfrm>
          <a:prstGeom prst="rect">
            <a:avLst/>
          </a:prstGeom>
          <a:ln>
            <a:noFill/>
          </a:ln>
          <a:extLst>
            <a:ext uri="{53640926-AAD7-44D8-BBD7-CCE9431645EC}">
              <a14:shadowObscured xmlns:a14="http://schemas.microsoft.com/office/drawing/2010/main"/>
            </a:ext>
          </a:extLst>
        </p:spPr>
      </p:pic>
      <p:pic>
        <p:nvPicPr>
          <p:cNvPr id="11" name="Picture 10">
            <a:hlinkClick r:id="rId8"/>
            <a:extLst>
              <a:ext uri="{FF2B5EF4-FFF2-40B4-BE49-F238E27FC236}">
                <a16:creationId xmlns:a16="http://schemas.microsoft.com/office/drawing/2014/main" id="{4BFD62CE-894D-4AFC-AE59-210561B830C5}"/>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7311451" y="3136540"/>
            <a:ext cx="1566473" cy="1984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01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1ECD-33C5-452A-94BD-3245A1250D0C}"/>
              </a:ext>
            </a:extLst>
          </p:cNvPr>
          <p:cNvSpPr>
            <a:spLocks noGrp="1"/>
          </p:cNvSpPr>
          <p:nvPr>
            <p:ph type="title"/>
          </p:nvPr>
        </p:nvSpPr>
        <p:spPr/>
        <p:txBody>
          <a:bodyPr/>
          <a:lstStyle/>
          <a:p>
            <a:r>
              <a:rPr lang="en-US" dirty="0"/>
              <a:t>Communicating</a:t>
            </a:r>
          </a:p>
        </p:txBody>
      </p:sp>
      <p:sp>
        <p:nvSpPr>
          <p:cNvPr id="3" name="Content Placeholder 2">
            <a:extLst>
              <a:ext uri="{FF2B5EF4-FFF2-40B4-BE49-F238E27FC236}">
                <a16:creationId xmlns:a16="http://schemas.microsoft.com/office/drawing/2014/main" id="{318AF871-09BB-4AB1-986B-7A64AAEE4FFE}"/>
              </a:ext>
            </a:extLst>
          </p:cNvPr>
          <p:cNvSpPr>
            <a:spLocks noGrp="1"/>
          </p:cNvSpPr>
          <p:nvPr>
            <p:ph idx="1"/>
          </p:nvPr>
        </p:nvSpPr>
        <p:spPr/>
        <p:txBody>
          <a:bodyPr/>
          <a:lstStyle/>
          <a:p>
            <a:r>
              <a:rPr lang="en-US" dirty="0"/>
              <a:t>Rarely do we focus on successful communication, but instead offer plans to keep people informed or make information available. </a:t>
            </a:r>
          </a:p>
          <a:p>
            <a:pPr marL="457200" indent="-457200">
              <a:buFont typeface="+mj-lt"/>
              <a:buAutoNum type="arabicPeriod"/>
            </a:pPr>
            <a:r>
              <a:rPr lang="en-US" dirty="0"/>
              <a:t>What communication mechanisms and mediums are most effective? How do you know that?</a:t>
            </a:r>
          </a:p>
          <a:p>
            <a:pPr marL="0" indent="0" algn="ctr">
              <a:buNone/>
            </a:pPr>
            <a:r>
              <a:rPr lang="en-US" dirty="0"/>
              <a:t>Tailored Resources:</a:t>
            </a:r>
          </a:p>
          <a:p>
            <a:pPr marL="0" indent="0">
              <a:buNone/>
            </a:pPr>
            <a:r>
              <a:rPr lang="en-US" dirty="0"/>
              <a:t>Consider developing talking points, information sheets, and frequently asked questions for specific audiences. </a:t>
            </a:r>
          </a:p>
          <a:p>
            <a:pPr marL="0" indent="0">
              <a:buNone/>
            </a:pPr>
            <a:r>
              <a:rPr lang="en-US" dirty="0"/>
              <a:t>Ensure that any communication mechanisms that are targeted to specific audiences include audience appropriate language.</a:t>
            </a:r>
          </a:p>
        </p:txBody>
      </p:sp>
      <p:pic>
        <p:nvPicPr>
          <p:cNvPr id="4" name="Content Placeholder 5">
            <a:extLst>
              <a:ext uri="{FF2B5EF4-FFF2-40B4-BE49-F238E27FC236}">
                <a16:creationId xmlns:a16="http://schemas.microsoft.com/office/drawing/2014/main" id="{F4193242-6FC8-4C9F-8FF2-1AD45C049A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6264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76F1-4117-4BD1-A687-22A970AA01E3}"/>
              </a:ext>
            </a:extLst>
          </p:cNvPr>
          <p:cNvSpPr>
            <a:spLocks noGrp="1"/>
          </p:cNvSpPr>
          <p:nvPr>
            <p:ph type="title"/>
          </p:nvPr>
        </p:nvSpPr>
        <p:spPr/>
        <p:txBody>
          <a:bodyPr/>
          <a:lstStyle/>
          <a:p>
            <a:r>
              <a:rPr lang="en-US" dirty="0"/>
              <a:t>Value Propositions</a:t>
            </a:r>
          </a:p>
        </p:txBody>
      </p:sp>
      <p:sp>
        <p:nvSpPr>
          <p:cNvPr id="3" name="Content Placeholder 2">
            <a:extLst>
              <a:ext uri="{FF2B5EF4-FFF2-40B4-BE49-F238E27FC236}">
                <a16:creationId xmlns:a16="http://schemas.microsoft.com/office/drawing/2014/main" id="{D00B09B1-85F3-4F43-BD13-E1AE05281DFB}"/>
              </a:ext>
            </a:extLst>
          </p:cNvPr>
          <p:cNvSpPr>
            <a:spLocks noGrp="1"/>
          </p:cNvSpPr>
          <p:nvPr>
            <p:ph idx="1"/>
          </p:nvPr>
        </p:nvSpPr>
        <p:spPr>
          <a:xfrm>
            <a:off x="822959" y="1845734"/>
            <a:ext cx="7543801" cy="4023360"/>
          </a:xfrm>
        </p:spPr>
        <p:txBody>
          <a:bodyPr/>
          <a:lstStyle/>
          <a:p>
            <a:r>
              <a:rPr lang="en-US" dirty="0"/>
              <a:t>Value propositions present for a specific stakeholder the problem that PLA solves for them and helps to answer the question if it is right for them. </a:t>
            </a:r>
          </a:p>
          <a:p>
            <a:r>
              <a:rPr lang="en-US" dirty="0"/>
              <a:t>Be sure in the value propositions to clarify any areas that will be a known concern. For instance, when speaking with faculty note that PLA is not about evaluating experiences or getting credit for participation, instead it is about assessment of verifiable college-level learning regardless of how, where, or in what way it was acquired. </a:t>
            </a:r>
          </a:p>
          <a:p>
            <a:r>
              <a:rPr lang="en-US" dirty="0"/>
              <a:t>In essence, be prepared to bust myths or misconceptions.</a:t>
            </a:r>
          </a:p>
          <a:p>
            <a:r>
              <a:rPr lang="en-US" dirty="0"/>
              <a:t>Ensure that value statements support espoused values and mission such that they are not in conflict with the institutional values or culture. </a:t>
            </a:r>
          </a:p>
        </p:txBody>
      </p:sp>
      <p:pic>
        <p:nvPicPr>
          <p:cNvPr id="5" name="Content Placeholder 5">
            <a:extLst>
              <a:ext uri="{FF2B5EF4-FFF2-40B4-BE49-F238E27FC236}">
                <a16:creationId xmlns:a16="http://schemas.microsoft.com/office/drawing/2014/main" id="{54233AB4-3AD6-4356-A6DA-8FBA7E1B34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 y="21486"/>
            <a:ext cx="945288" cy="898084"/>
          </a:xfrm>
          <a:prstGeom prst="rect">
            <a:avLst/>
          </a:prstGeom>
        </p:spPr>
      </p:pic>
    </p:spTree>
    <p:extLst>
      <p:ext uri="{BB962C8B-B14F-4D97-AF65-F5344CB8AC3E}">
        <p14:creationId xmlns:p14="http://schemas.microsoft.com/office/powerpoint/2010/main" val="21306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ssion and Metrics" id="{A6767892-A0CC-4B5F-A4A6-7FF7B60A71FE}" vid="{14A13876-4C08-4F30-B229-3902AB1D20A5}"/>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Mission and Metrics</Template>
  <TotalTime>3237</TotalTime>
  <Words>1070</Words>
  <Application>Microsoft Office PowerPoint</Application>
  <PresentationFormat>On-screen Show (4:3)</PresentationFormat>
  <Paragraphs>100</Paragraphs>
  <Slides>20</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Calibri</vt:lpstr>
      <vt:lpstr>Calibri Light</vt:lpstr>
      <vt:lpstr>Century Gothic</vt:lpstr>
      <vt:lpstr>Retrospect</vt:lpstr>
      <vt:lpstr>1_Retrospect</vt:lpstr>
      <vt:lpstr>Building Awareness and Value Across Your Institution  </vt:lpstr>
      <vt:lpstr>National Institute for Learning  Outcomes Assessment (NILOA)</vt:lpstr>
      <vt:lpstr>PowerPoint Presentation</vt:lpstr>
      <vt:lpstr>Audiences</vt:lpstr>
      <vt:lpstr>Internal Audiences</vt:lpstr>
      <vt:lpstr>Making the Case</vt:lpstr>
      <vt:lpstr>Research is Vital </vt:lpstr>
      <vt:lpstr>Communicating</vt:lpstr>
      <vt:lpstr>Value Propositions</vt:lpstr>
      <vt:lpstr>Value Propositions Cont.</vt:lpstr>
      <vt:lpstr>Sample Value Propositions </vt:lpstr>
      <vt:lpstr>Communication Resources</vt:lpstr>
      <vt:lpstr>Broadening Awareness </vt:lpstr>
      <vt:lpstr>Questions to Consider</vt:lpstr>
      <vt:lpstr>Future Planning</vt:lpstr>
      <vt:lpstr>PowerPoint Presentation</vt:lpstr>
      <vt:lpstr>Videos</vt:lpstr>
      <vt:lpstr>Storytelling Resources</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and Metrics: HBCU Presidents’ Translation and Praxis</dc:title>
  <dc:creator>Verna F. Orr</dc:creator>
  <cp:lastModifiedBy>Jankowski, Natasha A</cp:lastModifiedBy>
  <cp:revision>102</cp:revision>
  <cp:lastPrinted>2019-07-04T18:52:43Z</cp:lastPrinted>
  <dcterms:created xsi:type="dcterms:W3CDTF">2019-10-04T19:42:51Z</dcterms:created>
  <dcterms:modified xsi:type="dcterms:W3CDTF">2020-09-17T15:29:16Z</dcterms:modified>
</cp:coreProperties>
</file>