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95" r:id="rId2"/>
  </p:sldMasterIdLst>
  <p:notesMasterIdLst>
    <p:notesMasterId r:id="rId47"/>
  </p:notesMasterIdLst>
  <p:sldIdLst>
    <p:sldId id="1923" r:id="rId3"/>
    <p:sldId id="1897" r:id="rId4"/>
    <p:sldId id="890" r:id="rId5"/>
    <p:sldId id="891" r:id="rId6"/>
    <p:sldId id="1856" r:id="rId7"/>
    <p:sldId id="1845" r:id="rId8"/>
    <p:sldId id="705" r:id="rId9"/>
    <p:sldId id="395" r:id="rId10"/>
    <p:sldId id="397" r:id="rId11"/>
    <p:sldId id="398" r:id="rId12"/>
    <p:sldId id="400" r:id="rId13"/>
    <p:sldId id="401" r:id="rId14"/>
    <p:sldId id="1847" r:id="rId15"/>
    <p:sldId id="855" r:id="rId16"/>
    <p:sldId id="1886" r:id="rId17"/>
    <p:sldId id="862" r:id="rId18"/>
    <p:sldId id="1829" r:id="rId19"/>
    <p:sldId id="1859" r:id="rId20"/>
    <p:sldId id="1861" r:id="rId21"/>
    <p:sldId id="1903" r:id="rId22"/>
    <p:sldId id="1842" r:id="rId23"/>
    <p:sldId id="1843" r:id="rId24"/>
    <p:sldId id="768" r:id="rId25"/>
    <p:sldId id="876" r:id="rId26"/>
    <p:sldId id="1872" r:id="rId27"/>
    <p:sldId id="1850" r:id="rId28"/>
    <p:sldId id="1924" r:id="rId29"/>
    <p:sldId id="1918" r:id="rId30"/>
    <p:sldId id="1844" r:id="rId31"/>
    <p:sldId id="1921" r:id="rId32"/>
    <p:sldId id="1863" r:id="rId33"/>
    <p:sldId id="1904" r:id="rId34"/>
    <p:sldId id="1919" r:id="rId35"/>
    <p:sldId id="837" r:id="rId36"/>
    <p:sldId id="1864" r:id="rId37"/>
    <p:sldId id="1821" r:id="rId38"/>
    <p:sldId id="1827" r:id="rId39"/>
    <p:sldId id="1828" r:id="rId40"/>
    <p:sldId id="1877" r:id="rId41"/>
    <p:sldId id="821" r:id="rId42"/>
    <p:sldId id="1895" r:id="rId43"/>
    <p:sldId id="863" r:id="rId44"/>
    <p:sldId id="1906" r:id="rId45"/>
    <p:sldId id="1922" r:id="rId4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87855"/>
  </p:normalViewPr>
  <p:slideViewPr>
    <p:cSldViewPr snapToGrid="0">
      <p:cViewPr varScale="1">
        <p:scale>
          <a:sx n="112" d="100"/>
          <a:sy n="112" d="100"/>
        </p:scale>
        <p:origin x="1096"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C9BFC-FBC6-4305-95FD-707626E05500}" type="doc">
      <dgm:prSet loTypeId="urn:microsoft.com/office/officeart/2005/8/layout/cycle1" loCatId="cycle" qsTypeId="urn:microsoft.com/office/officeart/2005/8/quickstyle/simple1" qsCatId="simple" csTypeId="urn:microsoft.com/office/officeart/2005/8/colors/accent3_1" csCatId="accent3" phldr="1"/>
      <dgm:spPr/>
      <dgm:t>
        <a:bodyPr/>
        <a:lstStyle/>
        <a:p>
          <a:endParaRPr lang="en-US"/>
        </a:p>
      </dgm:t>
    </dgm:pt>
    <dgm:pt modelId="{86638897-0537-4A24-A56E-8A953DC544E6}">
      <dgm:prSet phldrT="[Text]" custT="1"/>
      <dgm:spPr/>
      <dgm:t>
        <a:bodyPr/>
        <a:lstStyle/>
        <a:p>
          <a:r>
            <a:rPr lang="en-US" sz="1600" dirty="0">
              <a:latin typeface="Times New Roman" charset="0"/>
              <a:ea typeface="Times New Roman" charset="0"/>
              <a:cs typeface="Times New Roman" charset="0"/>
            </a:rPr>
            <a:t>Write Outcomes</a:t>
          </a:r>
        </a:p>
      </dgm:t>
    </dgm:pt>
    <dgm:pt modelId="{186BDA81-6DCC-4253-9CC1-5C34BD86575F}" type="parTrans" cxnId="{C0808FAA-6954-44BE-94F6-8D71BA1FE91E}">
      <dgm:prSet/>
      <dgm:spPr/>
      <dgm:t>
        <a:bodyPr/>
        <a:lstStyle/>
        <a:p>
          <a:endParaRPr lang="en-US"/>
        </a:p>
      </dgm:t>
    </dgm:pt>
    <dgm:pt modelId="{70FE5445-A443-46C0-BD70-02C8B21CA3A4}" type="sibTrans" cxnId="{C0808FAA-6954-44BE-94F6-8D71BA1FE91E}">
      <dgm:prSet/>
      <dgm:spPr/>
      <dgm:t>
        <a:bodyPr/>
        <a:lstStyle/>
        <a:p>
          <a:endParaRPr lang="en-US"/>
        </a:p>
      </dgm:t>
    </dgm:pt>
    <dgm:pt modelId="{E41C480C-6724-4C13-B24E-F8C85A3A0E75}">
      <dgm:prSet phldrT="[Text]" custT="1"/>
      <dgm:spPr/>
      <dgm:t>
        <a:bodyPr/>
        <a:lstStyle/>
        <a:p>
          <a:r>
            <a:rPr lang="en-US" sz="1600" dirty="0">
              <a:latin typeface="Times New Roman" charset="0"/>
              <a:ea typeface="Times New Roman" charset="0"/>
              <a:cs typeface="Times New Roman" charset="0"/>
            </a:rPr>
            <a:t>Identify Assessments</a:t>
          </a:r>
        </a:p>
      </dgm:t>
    </dgm:pt>
    <dgm:pt modelId="{D2B65883-77BC-46C4-B839-311E3E0F2E19}" type="parTrans" cxnId="{AD6375C7-E529-469C-8B5C-302748D0BF22}">
      <dgm:prSet/>
      <dgm:spPr/>
      <dgm:t>
        <a:bodyPr/>
        <a:lstStyle/>
        <a:p>
          <a:endParaRPr lang="en-US"/>
        </a:p>
      </dgm:t>
    </dgm:pt>
    <dgm:pt modelId="{C836F6FE-1F97-4B97-A943-F32E1DF147AF}" type="sibTrans" cxnId="{AD6375C7-E529-469C-8B5C-302748D0BF22}">
      <dgm:prSet/>
      <dgm:spPr/>
      <dgm:t>
        <a:bodyPr/>
        <a:lstStyle/>
        <a:p>
          <a:endParaRPr lang="en-US"/>
        </a:p>
      </dgm:t>
    </dgm:pt>
    <dgm:pt modelId="{9DBA11F0-6F85-4BE0-880B-EBC0605530C4}">
      <dgm:prSet phldrT="[Text]" custT="1"/>
      <dgm:spPr/>
      <dgm:t>
        <a:bodyPr/>
        <a:lstStyle/>
        <a:p>
          <a:r>
            <a:rPr lang="en-US" sz="1600">
              <a:latin typeface="Times New Roman" charset="0"/>
              <a:ea typeface="Times New Roman" charset="0"/>
              <a:cs typeface="Times New Roman" charset="0"/>
            </a:rPr>
            <a:t>Gather Results</a:t>
          </a:r>
        </a:p>
      </dgm:t>
    </dgm:pt>
    <dgm:pt modelId="{19DFDF3E-A6D2-4F99-A5A2-76E63379B869}" type="parTrans" cxnId="{971DF65B-95CD-4B81-A078-629B9AF0BB8D}">
      <dgm:prSet/>
      <dgm:spPr/>
      <dgm:t>
        <a:bodyPr/>
        <a:lstStyle/>
        <a:p>
          <a:endParaRPr lang="en-US"/>
        </a:p>
      </dgm:t>
    </dgm:pt>
    <dgm:pt modelId="{8F84EFE9-4370-4DC6-A536-B384C86733F7}" type="sibTrans" cxnId="{971DF65B-95CD-4B81-A078-629B9AF0BB8D}">
      <dgm:prSet/>
      <dgm:spPr/>
      <dgm:t>
        <a:bodyPr/>
        <a:lstStyle/>
        <a:p>
          <a:endParaRPr lang="en-US"/>
        </a:p>
      </dgm:t>
    </dgm:pt>
    <dgm:pt modelId="{446C893D-46A5-47A4-A3C8-EEED6A92C455}">
      <dgm:prSet phldrT="[Text]"/>
      <dgm:spPr/>
      <dgm:t>
        <a:bodyPr/>
        <a:lstStyle/>
        <a:p>
          <a:r>
            <a:rPr lang="en-US" b="1">
              <a:latin typeface="Times New Roman" charset="0"/>
              <a:ea typeface="Times New Roman" charset="0"/>
              <a:cs typeface="Times New Roman" charset="0"/>
            </a:rPr>
            <a:t>Package Results</a:t>
          </a:r>
        </a:p>
      </dgm:t>
    </dgm:pt>
    <dgm:pt modelId="{B565C844-B13F-48CA-9A0D-59BE158612AD}" type="parTrans" cxnId="{D784CF8C-6C5F-42A7-8F60-80717008366B}">
      <dgm:prSet/>
      <dgm:spPr/>
      <dgm:t>
        <a:bodyPr/>
        <a:lstStyle/>
        <a:p>
          <a:endParaRPr lang="en-US"/>
        </a:p>
      </dgm:t>
    </dgm:pt>
    <dgm:pt modelId="{6186F68A-1C05-40C3-BF74-309AE2A42876}" type="sibTrans" cxnId="{D784CF8C-6C5F-42A7-8F60-80717008366B}">
      <dgm:prSet/>
      <dgm:spPr/>
      <dgm:t>
        <a:bodyPr/>
        <a:lstStyle/>
        <a:p>
          <a:endParaRPr lang="en-US"/>
        </a:p>
      </dgm:t>
    </dgm:pt>
    <dgm:pt modelId="{DAD0FB98-B612-4C52-8F34-1A68D97BAA14}">
      <dgm:prSet phldrT="[Text]"/>
      <dgm:spPr/>
      <dgm:t>
        <a:bodyPr/>
        <a:lstStyle/>
        <a:p>
          <a:r>
            <a:rPr lang="en-US" b="1">
              <a:latin typeface="Times New Roman" charset="0"/>
              <a:ea typeface="Times New Roman" charset="0"/>
              <a:cs typeface="Times New Roman" charset="0"/>
            </a:rPr>
            <a:t>Submit Reports</a:t>
          </a:r>
        </a:p>
      </dgm:t>
    </dgm:pt>
    <dgm:pt modelId="{24A01392-3812-45E2-86D0-02EFE2B4874C}" type="parTrans" cxnId="{799128B0-8618-47AD-8190-09B18EFC10B9}">
      <dgm:prSet/>
      <dgm:spPr/>
      <dgm:t>
        <a:bodyPr/>
        <a:lstStyle/>
        <a:p>
          <a:endParaRPr lang="en-US"/>
        </a:p>
      </dgm:t>
    </dgm:pt>
    <dgm:pt modelId="{54702393-C6D8-410F-B630-52DD8090D457}" type="sibTrans" cxnId="{799128B0-8618-47AD-8190-09B18EFC10B9}">
      <dgm:prSet/>
      <dgm:spPr/>
      <dgm:t>
        <a:bodyPr/>
        <a:lstStyle/>
        <a:p>
          <a:endParaRPr lang="en-US"/>
        </a:p>
      </dgm:t>
    </dgm:pt>
    <dgm:pt modelId="{BB485CFA-4B7A-45A4-A7DF-6DFFA3368E6D}" type="pres">
      <dgm:prSet presAssocID="{700C9BFC-FBC6-4305-95FD-707626E05500}" presName="cycle" presStyleCnt="0">
        <dgm:presLayoutVars>
          <dgm:dir/>
          <dgm:resizeHandles val="exact"/>
        </dgm:presLayoutVars>
      </dgm:prSet>
      <dgm:spPr/>
    </dgm:pt>
    <dgm:pt modelId="{60C04148-38FF-454A-B267-F78C3BEC4279}" type="pres">
      <dgm:prSet presAssocID="{86638897-0537-4A24-A56E-8A953DC544E6}" presName="dummy" presStyleCnt="0"/>
      <dgm:spPr/>
    </dgm:pt>
    <dgm:pt modelId="{60EB269B-6439-43DB-9E67-82AC2FF41A4A}" type="pres">
      <dgm:prSet presAssocID="{86638897-0537-4A24-A56E-8A953DC544E6}" presName="node" presStyleLbl="revTx" presStyleIdx="0" presStyleCnt="5">
        <dgm:presLayoutVars>
          <dgm:bulletEnabled val="1"/>
        </dgm:presLayoutVars>
      </dgm:prSet>
      <dgm:spPr/>
    </dgm:pt>
    <dgm:pt modelId="{34BDFAA6-7D2C-47EF-9CEE-C03A6395066E}" type="pres">
      <dgm:prSet presAssocID="{70FE5445-A443-46C0-BD70-02C8B21CA3A4}" presName="sibTrans" presStyleLbl="node1" presStyleIdx="0" presStyleCnt="5"/>
      <dgm:spPr/>
    </dgm:pt>
    <dgm:pt modelId="{15F6AAF1-F614-46A7-B464-2377A39E72C9}" type="pres">
      <dgm:prSet presAssocID="{E41C480C-6724-4C13-B24E-F8C85A3A0E75}" presName="dummy" presStyleCnt="0"/>
      <dgm:spPr/>
    </dgm:pt>
    <dgm:pt modelId="{EE854CA5-FE35-4B6C-BF56-AEE887DA5C03}" type="pres">
      <dgm:prSet presAssocID="{E41C480C-6724-4C13-B24E-F8C85A3A0E75}" presName="node" presStyleLbl="revTx" presStyleIdx="1" presStyleCnt="5" custScaleX="129730">
        <dgm:presLayoutVars>
          <dgm:bulletEnabled val="1"/>
        </dgm:presLayoutVars>
      </dgm:prSet>
      <dgm:spPr/>
    </dgm:pt>
    <dgm:pt modelId="{E72B7E6C-1523-4C67-B477-4622092FDCFA}" type="pres">
      <dgm:prSet presAssocID="{C836F6FE-1F97-4B97-A943-F32E1DF147AF}" presName="sibTrans" presStyleLbl="node1" presStyleIdx="1" presStyleCnt="5"/>
      <dgm:spPr/>
    </dgm:pt>
    <dgm:pt modelId="{73D36B07-73E8-4F60-9F05-B1891FB20745}" type="pres">
      <dgm:prSet presAssocID="{9DBA11F0-6F85-4BE0-880B-EBC0605530C4}" presName="dummy" presStyleCnt="0"/>
      <dgm:spPr/>
    </dgm:pt>
    <dgm:pt modelId="{43DC892D-498F-419A-B194-B4970204D72C}" type="pres">
      <dgm:prSet presAssocID="{9DBA11F0-6F85-4BE0-880B-EBC0605530C4}" presName="node" presStyleLbl="revTx" presStyleIdx="2" presStyleCnt="5">
        <dgm:presLayoutVars>
          <dgm:bulletEnabled val="1"/>
        </dgm:presLayoutVars>
      </dgm:prSet>
      <dgm:spPr/>
    </dgm:pt>
    <dgm:pt modelId="{6526B300-7B0F-4CC0-9825-A17E4C044797}" type="pres">
      <dgm:prSet presAssocID="{8F84EFE9-4370-4DC6-A536-B384C86733F7}" presName="sibTrans" presStyleLbl="node1" presStyleIdx="2" presStyleCnt="5"/>
      <dgm:spPr/>
    </dgm:pt>
    <dgm:pt modelId="{D58CE209-58CD-4E49-96E7-57D024D4371E}" type="pres">
      <dgm:prSet presAssocID="{446C893D-46A5-47A4-A3C8-EEED6A92C455}" presName="dummy" presStyleCnt="0"/>
      <dgm:spPr/>
    </dgm:pt>
    <dgm:pt modelId="{B1C7E19E-2EA3-40B2-88E3-A8935550E75D}" type="pres">
      <dgm:prSet presAssocID="{446C893D-46A5-47A4-A3C8-EEED6A92C455}" presName="node" presStyleLbl="revTx" presStyleIdx="3" presStyleCnt="5">
        <dgm:presLayoutVars>
          <dgm:bulletEnabled val="1"/>
        </dgm:presLayoutVars>
      </dgm:prSet>
      <dgm:spPr/>
    </dgm:pt>
    <dgm:pt modelId="{2DB0FF9C-5BB8-4F21-BBE7-B645AAD01BCA}" type="pres">
      <dgm:prSet presAssocID="{6186F68A-1C05-40C3-BF74-309AE2A42876}" presName="sibTrans" presStyleLbl="node1" presStyleIdx="3" presStyleCnt="5"/>
      <dgm:spPr/>
    </dgm:pt>
    <dgm:pt modelId="{3888FF65-2E1E-4B8B-A9CB-F9C4FCF11B8B}" type="pres">
      <dgm:prSet presAssocID="{DAD0FB98-B612-4C52-8F34-1A68D97BAA14}" presName="dummy" presStyleCnt="0"/>
      <dgm:spPr/>
    </dgm:pt>
    <dgm:pt modelId="{2D1907CB-9A06-47CB-BD62-9A82F561B161}" type="pres">
      <dgm:prSet presAssocID="{DAD0FB98-B612-4C52-8F34-1A68D97BAA14}" presName="node" presStyleLbl="revTx" presStyleIdx="4" presStyleCnt="5">
        <dgm:presLayoutVars>
          <dgm:bulletEnabled val="1"/>
        </dgm:presLayoutVars>
      </dgm:prSet>
      <dgm:spPr/>
    </dgm:pt>
    <dgm:pt modelId="{13340EEA-76E2-4FE0-810A-DD2F7AB6655E}" type="pres">
      <dgm:prSet presAssocID="{54702393-C6D8-410F-B630-52DD8090D457}" presName="sibTrans" presStyleLbl="node1" presStyleIdx="4" presStyleCnt="5"/>
      <dgm:spPr/>
    </dgm:pt>
  </dgm:ptLst>
  <dgm:cxnLst>
    <dgm:cxn modelId="{FC4CEA05-8BA6-3745-9709-644B0A4BD01F}" type="presOf" srcId="{E41C480C-6724-4C13-B24E-F8C85A3A0E75}" destId="{EE854CA5-FE35-4B6C-BF56-AEE887DA5C03}" srcOrd="0" destOrd="0" presId="urn:microsoft.com/office/officeart/2005/8/layout/cycle1"/>
    <dgm:cxn modelId="{11B02211-6F5A-3C44-8673-A171CAEE6E72}" type="presOf" srcId="{86638897-0537-4A24-A56E-8A953DC544E6}" destId="{60EB269B-6439-43DB-9E67-82AC2FF41A4A}" srcOrd="0" destOrd="0" presId="urn:microsoft.com/office/officeart/2005/8/layout/cycle1"/>
    <dgm:cxn modelId="{7721171E-591D-7441-9984-0093C8292A51}" type="presOf" srcId="{700C9BFC-FBC6-4305-95FD-707626E05500}" destId="{BB485CFA-4B7A-45A4-A7DF-6DFFA3368E6D}" srcOrd="0" destOrd="0" presId="urn:microsoft.com/office/officeart/2005/8/layout/cycle1"/>
    <dgm:cxn modelId="{A435501E-DAFC-5845-A605-512669E98017}" type="presOf" srcId="{C836F6FE-1F97-4B97-A943-F32E1DF147AF}" destId="{E72B7E6C-1523-4C67-B477-4622092FDCFA}" srcOrd="0" destOrd="0" presId="urn:microsoft.com/office/officeart/2005/8/layout/cycle1"/>
    <dgm:cxn modelId="{9D5C882B-D52C-9D40-A7F1-7B02639033F5}" type="presOf" srcId="{70FE5445-A443-46C0-BD70-02C8B21CA3A4}" destId="{34BDFAA6-7D2C-47EF-9CEE-C03A6395066E}" srcOrd="0" destOrd="0" presId="urn:microsoft.com/office/officeart/2005/8/layout/cycle1"/>
    <dgm:cxn modelId="{971DF65B-95CD-4B81-A078-629B9AF0BB8D}" srcId="{700C9BFC-FBC6-4305-95FD-707626E05500}" destId="{9DBA11F0-6F85-4BE0-880B-EBC0605530C4}" srcOrd="2" destOrd="0" parTransId="{19DFDF3E-A6D2-4F99-A5A2-76E63379B869}" sibTransId="{8F84EFE9-4370-4DC6-A536-B384C86733F7}"/>
    <dgm:cxn modelId="{BF2D1864-3E8A-8240-9047-81E8178429C7}" type="presOf" srcId="{DAD0FB98-B612-4C52-8F34-1A68D97BAA14}" destId="{2D1907CB-9A06-47CB-BD62-9A82F561B161}" srcOrd="0" destOrd="0" presId="urn:microsoft.com/office/officeart/2005/8/layout/cycle1"/>
    <dgm:cxn modelId="{5DBD277D-A70E-0546-AB18-28C4921E1EF6}" type="presOf" srcId="{54702393-C6D8-410F-B630-52DD8090D457}" destId="{13340EEA-76E2-4FE0-810A-DD2F7AB6655E}" srcOrd="0" destOrd="0" presId="urn:microsoft.com/office/officeart/2005/8/layout/cycle1"/>
    <dgm:cxn modelId="{F4926384-F0BA-8D49-8448-7ACD388921FE}" type="presOf" srcId="{8F84EFE9-4370-4DC6-A536-B384C86733F7}" destId="{6526B300-7B0F-4CC0-9825-A17E4C044797}" srcOrd="0" destOrd="0" presId="urn:microsoft.com/office/officeart/2005/8/layout/cycle1"/>
    <dgm:cxn modelId="{D784CF8C-6C5F-42A7-8F60-80717008366B}" srcId="{700C9BFC-FBC6-4305-95FD-707626E05500}" destId="{446C893D-46A5-47A4-A3C8-EEED6A92C455}" srcOrd="3" destOrd="0" parTransId="{B565C844-B13F-48CA-9A0D-59BE158612AD}" sibTransId="{6186F68A-1C05-40C3-BF74-309AE2A42876}"/>
    <dgm:cxn modelId="{30568599-7DC4-464B-9862-D20D95E60201}" type="presOf" srcId="{9DBA11F0-6F85-4BE0-880B-EBC0605530C4}" destId="{43DC892D-498F-419A-B194-B4970204D72C}" srcOrd="0" destOrd="0" presId="urn:microsoft.com/office/officeart/2005/8/layout/cycle1"/>
    <dgm:cxn modelId="{21DBC49B-CE66-494E-9A23-A1593FD87A02}" type="presOf" srcId="{446C893D-46A5-47A4-A3C8-EEED6A92C455}" destId="{B1C7E19E-2EA3-40B2-88E3-A8935550E75D}" srcOrd="0" destOrd="0" presId="urn:microsoft.com/office/officeart/2005/8/layout/cycle1"/>
    <dgm:cxn modelId="{C0808FAA-6954-44BE-94F6-8D71BA1FE91E}" srcId="{700C9BFC-FBC6-4305-95FD-707626E05500}" destId="{86638897-0537-4A24-A56E-8A953DC544E6}" srcOrd="0" destOrd="0" parTransId="{186BDA81-6DCC-4253-9CC1-5C34BD86575F}" sibTransId="{70FE5445-A443-46C0-BD70-02C8B21CA3A4}"/>
    <dgm:cxn modelId="{799128B0-8618-47AD-8190-09B18EFC10B9}" srcId="{700C9BFC-FBC6-4305-95FD-707626E05500}" destId="{DAD0FB98-B612-4C52-8F34-1A68D97BAA14}" srcOrd="4" destOrd="0" parTransId="{24A01392-3812-45E2-86D0-02EFE2B4874C}" sibTransId="{54702393-C6D8-410F-B630-52DD8090D457}"/>
    <dgm:cxn modelId="{AD6375C7-E529-469C-8B5C-302748D0BF22}" srcId="{700C9BFC-FBC6-4305-95FD-707626E05500}" destId="{E41C480C-6724-4C13-B24E-F8C85A3A0E75}" srcOrd="1" destOrd="0" parTransId="{D2B65883-77BC-46C4-B839-311E3E0F2E19}" sibTransId="{C836F6FE-1F97-4B97-A943-F32E1DF147AF}"/>
    <dgm:cxn modelId="{EC30E6FB-A22B-094D-AA46-DF8E55BFF22A}" type="presOf" srcId="{6186F68A-1C05-40C3-BF74-309AE2A42876}" destId="{2DB0FF9C-5BB8-4F21-BBE7-B645AAD01BCA}" srcOrd="0" destOrd="0" presId="urn:microsoft.com/office/officeart/2005/8/layout/cycle1"/>
    <dgm:cxn modelId="{63D1570B-0674-1F41-B28F-14B311F646BC}" type="presParOf" srcId="{BB485CFA-4B7A-45A4-A7DF-6DFFA3368E6D}" destId="{60C04148-38FF-454A-B267-F78C3BEC4279}" srcOrd="0" destOrd="0" presId="urn:microsoft.com/office/officeart/2005/8/layout/cycle1"/>
    <dgm:cxn modelId="{351DB704-4D4B-7649-9788-C45766D1FCC1}" type="presParOf" srcId="{BB485CFA-4B7A-45A4-A7DF-6DFFA3368E6D}" destId="{60EB269B-6439-43DB-9E67-82AC2FF41A4A}" srcOrd="1" destOrd="0" presId="urn:microsoft.com/office/officeart/2005/8/layout/cycle1"/>
    <dgm:cxn modelId="{23B6D3CE-64D3-3945-8DE0-3A7BE1B187D8}" type="presParOf" srcId="{BB485CFA-4B7A-45A4-A7DF-6DFFA3368E6D}" destId="{34BDFAA6-7D2C-47EF-9CEE-C03A6395066E}" srcOrd="2" destOrd="0" presId="urn:microsoft.com/office/officeart/2005/8/layout/cycle1"/>
    <dgm:cxn modelId="{DC2758F1-A057-7C40-8290-78FD00EBDDD3}" type="presParOf" srcId="{BB485CFA-4B7A-45A4-A7DF-6DFFA3368E6D}" destId="{15F6AAF1-F614-46A7-B464-2377A39E72C9}" srcOrd="3" destOrd="0" presId="urn:microsoft.com/office/officeart/2005/8/layout/cycle1"/>
    <dgm:cxn modelId="{40663064-32E6-B142-A7B9-24CA89054DE6}" type="presParOf" srcId="{BB485CFA-4B7A-45A4-A7DF-6DFFA3368E6D}" destId="{EE854CA5-FE35-4B6C-BF56-AEE887DA5C03}" srcOrd="4" destOrd="0" presId="urn:microsoft.com/office/officeart/2005/8/layout/cycle1"/>
    <dgm:cxn modelId="{A2B51DAA-B40F-7346-9DD5-52F59E8C033B}" type="presParOf" srcId="{BB485CFA-4B7A-45A4-A7DF-6DFFA3368E6D}" destId="{E72B7E6C-1523-4C67-B477-4622092FDCFA}" srcOrd="5" destOrd="0" presId="urn:microsoft.com/office/officeart/2005/8/layout/cycle1"/>
    <dgm:cxn modelId="{4EC102E7-1452-064D-A417-BF94434AC982}" type="presParOf" srcId="{BB485CFA-4B7A-45A4-A7DF-6DFFA3368E6D}" destId="{73D36B07-73E8-4F60-9F05-B1891FB20745}" srcOrd="6" destOrd="0" presId="urn:microsoft.com/office/officeart/2005/8/layout/cycle1"/>
    <dgm:cxn modelId="{D79F3788-D7D6-CB44-9E06-FE519DB03C9F}" type="presParOf" srcId="{BB485CFA-4B7A-45A4-A7DF-6DFFA3368E6D}" destId="{43DC892D-498F-419A-B194-B4970204D72C}" srcOrd="7" destOrd="0" presId="urn:microsoft.com/office/officeart/2005/8/layout/cycle1"/>
    <dgm:cxn modelId="{B473955B-E71C-8848-860A-AA71B7B58CAA}" type="presParOf" srcId="{BB485CFA-4B7A-45A4-A7DF-6DFFA3368E6D}" destId="{6526B300-7B0F-4CC0-9825-A17E4C044797}" srcOrd="8" destOrd="0" presId="urn:microsoft.com/office/officeart/2005/8/layout/cycle1"/>
    <dgm:cxn modelId="{2B5DEDC5-AC3D-9341-863E-89778B085C87}" type="presParOf" srcId="{BB485CFA-4B7A-45A4-A7DF-6DFFA3368E6D}" destId="{D58CE209-58CD-4E49-96E7-57D024D4371E}" srcOrd="9" destOrd="0" presId="urn:microsoft.com/office/officeart/2005/8/layout/cycle1"/>
    <dgm:cxn modelId="{C363617B-97AB-0C45-A5D2-7CF8931D7C76}" type="presParOf" srcId="{BB485CFA-4B7A-45A4-A7DF-6DFFA3368E6D}" destId="{B1C7E19E-2EA3-40B2-88E3-A8935550E75D}" srcOrd="10" destOrd="0" presId="urn:microsoft.com/office/officeart/2005/8/layout/cycle1"/>
    <dgm:cxn modelId="{37336AF9-E516-E84E-BAD7-873D137F2FDA}" type="presParOf" srcId="{BB485CFA-4B7A-45A4-A7DF-6DFFA3368E6D}" destId="{2DB0FF9C-5BB8-4F21-BBE7-B645AAD01BCA}" srcOrd="11" destOrd="0" presId="urn:microsoft.com/office/officeart/2005/8/layout/cycle1"/>
    <dgm:cxn modelId="{318DD3EC-66A8-D04D-8DA0-F780DA88EBF1}" type="presParOf" srcId="{BB485CFA-4B7A-45A4-A7DF-6DFFA3368E6D}" destId="{3888FF65-2E1E-4B8B-A9CB-F9C4FCF11B8B}" srcOrd="12" destOrd="0" presId="urn:microsoft.com/office/officeart/2005/8/layout/cycle1"/>
    <dgm:cxn modelId="{E2E48497-E72F-5046-8956-0DB2EA041418}" type="presParOf" srcId="{BB485CFA-4B7A-45A4-A7DF-6DFFA3368E6D}" destId="{2D1907CB-9A06-47CB-BD62-9A82F561B161}" srcOrd="13" destOrd="0" presId="urn:microsoft.com/office/officeart/2005/8/layout/cycle1"/>
    <dgm:cxn modelId="{ADB570B5-86A7-ED49-9C37-D510ED2A23FF}" type="presParOf" srcId="{BB485CFA-4B7A-45A4-A7DF-6DFFA3368E6D}" destId="{13340EEA-76E2-4FE0-810A-DD2F7AB6655E}"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8A49B-8FA1-4D6B-ACE3-7FCE680C3A8F}" type="doc">
      <dgm:prSet loTypeId="urn:microsoft.com/office/officeart/2005/8/layout/cycle1" loCatId="cycle" qsTypeId="urn:microsoft.com/office/officeart/2005/8/quickstyle/simple1" qsCatId="simple" csTypeId="urn:microsoft.com/office/officeart/2005/8/colors/accent3_1" csCatId="accent3" phldr="1"/>
      <dgm:spPr/>
      <dgm:t>
        <a:bodyPr/>
        <a:lstStyle/>
        <a:p>
          <a:endParaRPr lang="en-US"/>
        </a:p>
      </dgm:t>
    </dgm:pt>
    <dgm:pt modelId="{6599FA5C-51DC-4AFA-93EA-CB1A0EC083D1}">
      <dgm:prSet phldrT="[Text]" custT="1"/>
      <dgm:spPr/>
      <dgm:t>
        <a:bodyPr/>
        <a:lstStyle/>
        <a:p>
          <a:r>
            <a:rPr lang="en-US" sz="1600" dirty="0">
              <a:latin typeface="Times New Roman" charset="0"/>
              <a:ea typeface="Times New Roman" charset="0"/>
              <a:cs typeface="Times New Roman" charset="0"/>
            </a:rPr>
            <a:t>Name Expectations for Learning</a:t>
          </a:r>
        </a:p>
      </dgm:t>
    </dgm:pt>
    <dgm:pt modelId="{A06FD311-4F33-4F8C-AB7B-8BE077A24075}" type="parTrans" cxnId="{44F3FCDB-90E3-41AF-99F8-2D70C5EA6964}">
      <dgm:prSet/>
      <dgm:spPr/>
      <dgm:t>
        <a:bodyPr/>
        <a:lstStyle/>
        <a:p>
          <a:endParaRPr lang="en-US"/>
        </a:p>
      </dgm:t>
    </dgm:pt>
    <dgm:pt modelId="{5F52FA32-A747-4CC7-917B-87DD9FFA3C19}" type="sibTrans" cxnId="{44F3FCDB-90E3-41AF-99F8-2D70C5EA6964}">
      <dgm:prSet/>
      <dgm:spPr/>
      <dgm:t>
        <a:bodyPr/>
        <a:lstStyle/>
        <a:p>
          <a:endParaRPr lang="en-US"/>
        </a:p>
      </dgm:t>
    </dgm:pt>
    <dgm:pt modelId="{012FF31A-7886-4C90-8D03-D5E6281A8AF2}">
      <dgm:prSet phldrT="[Text]" custT="1"/>
      <dgm:spPr/>
      <dgm:t>
        <a:bodyPr/>
        <a:lstStyle/>
        <a:p>
          <a:r>
            <a:rPr lang="en-US" sz="1600" dirty="0">
              <a:latin typeface="Times New Roman" charset="0"/>
              <a:ea typeface="Times New Roman" charset="0"/>
              <a:cs typeface="Times New Roman" charset="0"/>
            </a:rPr>
            <a:t>Communicate Expectations to Learners</a:t>
          </a:r>
        </a:p>
      </dgm:t>
    </dgm:pt>
    <dgm:pt modelId="{4531BF58-377C-4D09-8A1A-7EE6C5650FD1}" type="parTrans" cxnId="{4CBDB415-DD21-4FCC-B771-A94F52C52CE6}">
      <dgm:prSet/>
      <dgm:spPr/>
      <dgm:t>
        <a:bodyPr/>
        <a:lstStyle/>
        <a:p>
          <a:endParaRPr lang="en-US"/>
        </a:p>
      </dgm:t>
    </dgm:pt>
    <dgm:pt modelId="{7F35D0E4-193C-4128-BD3F-66D212DC78A8}" type="sibTrans" cxnId="{4CBDB415-DD21-4FCC-B771-A94F52C52CE6}">
      <dgm:prSet/>
      <dgm:spPr/>
      <dgm:t>
        <a:bodyPr/>
        <a:lstStyle/>
        <a:p>
          <a:endParaRPr lang="en-US"/>
        </a:p>
      </dgm:t>
    </dgm:pt>
    <dgm:pt modelId="{178BD13A-9D19-4E7A-8912-F5354A5D5805}">
      <dgm:prSet phldrT="[Text]"/>
      <dgm:spPr/>
      <dgm:t>
        <a:bodyPr/>
        <a:lstStyle/>
        <a:p>
          <a:r>
            <a:rPr lang="en-US" dirty="0">
              <a:latin typeface="Times New Roman" charset="0"/>
              <a:ea typeface="Times New Roman" charset="0"/>
              <a:cs typeface="Times New Roman" charset="0"/>
            </a:rPr>
            <a:t>Collect Student Work</a:t>
          </a:r>
          <a:endParaRPr lang="en-US">
            <a:latin typeface="Times New Roman" charset="0"/>
            <a:ea typeface="Times New Roman" charset="0"/>
            <a:cs typeface="Times New Roman" charset="0"/>
          </a:endParaRPr>
        </a:p>
      </dgm:t>
    </dgm:pt>
    <dgm:pt modelId="{E09EA6A4-E2CF-49EC-BD76-42E7A0BCFD0B}" type="parTrans" cxnId="{4DF789AA-4197-452A-A98E-E492BE36E1CB}">
      <dgm:prSet/>
      <dgm:spPr/>
      <dgm:t>
        <a:bodyPr/>
        <a:lstStyle/>
        <a:p>
          <a:endParaRPr lang="en-US"/>
        </a:p>
      </dgm:t>
    </dgm:pt>
    <dgm:pt modelId="{C2C5BB4B-48B9-40AA-94AD-2F98A7921064}" type="sibTrans" cxnId="{4DF789AA-4197-452A-A98E-E492BE36E1CB}">
      <dgm:prSet/>
      <dgm:spPr/>
      <dgm:t>
        <a:bodyPr/>
        <a:lstStyle/>
        <a:p>
          <a:endParaRPr lang="en-US"/>
        </a:p>
      </dgm:t>
    </dgm:pt>
    <dgm:pt modelId="{51556D17-990D-449A-8A55-93CE8C8BDA44}">
      <dgm:prSet phldrT="[Text]"/>
      <dgm:spPr/>
      <dgm:t>
        <a:bodyPr/>
        <a:lstStyle/>
        <a:p>
          <a:r>
            <a:rPr lang="en-US" dirty="0">
              <a:latin typeface="Times New Roman" charset="0"/>
              <a:ea typeface="Times New Roman" charset="0"/>
              <a:cs typeface="Times New Roman" charset="0"/>
            </a:rPr>
            <a:t>Determine Extent of  Learning</a:t>
          </a:r>
          <a:endParaRPr lang="en-US">
            <a:latin typeface="Times New Roman" charset="0"/>
            <a:ea typeface="Times New Roman" charset="0"/>
            <a:cs typeface="Times New Roman" charset="0"/>
          </a:endParaRPr>
        </a:p>
      </dgm:t>
    </dgm:pt>
    <dgm:pt modelId="{3624D30C-E1A8-413C-AF6F-DA3909F8CF6A}" type="parTrans" cxnId="{69CD2494-E016-4256-8272-566A131D26D1}">
      <dgm:prSet/>
      <dgm:spPr/>
      <dgm:t>
        <a:bodyPr/>
        <a:lstStyle/>
        <a:p>
          <a:endParaRPr lang="en-US"/>
        </a:p>
      </dgm:t>
    </dgm:pt>
    <dgm:pt modelId="{E50428B2-005A-4AA0-99CE-2186CDEA81DF}" type="sibTrans" cxnId="{69CD2494-E016-4256-8272-566A131D26D1}">
      <dgm:prSet/>
      <dgm:spPr/>
      <dgm:t>
        <a:bodyPr/>
        <a:lstStyle/>
        <a:p>
          <a:endParaRPr lang="en-US"/>
        </a:p>
      </dgm:t>
    </dgm:pt>
    <dgm:pt modelId="{14ADDFEF-884F-4C3E-B5F7-19EAEF0859F2}">
      <dgm:prSet phldrT="[Text]"/>
      <dgm:spPr/>
      <dgm:t>
        <a:bodyPr/>
        <a:lstStyle/>
        <a:p>
          <a:r>
            <a:rPr lang="en-US" dirty="0">
              <a:latin typeface="Times New Roman" charset="0"/>
              <a:ea typeface="Times New Roman" charset="0"/>
              <a:cs typeface="Times New Roman" charset="0"/>
            </a:rPr>
            <a:t>Strategize New Student Success Plans</a:t>
          </a:r>
          <a:endParaRPr lang="en-US">
            <a:latin typeface="Times New Roman" charset="0"/>
            <a:ea typeface="Times New Roman" charset="0"/>
            <a:cs typeface="Times New Roman" charset="0"/>
          </a:endParaRPr>
        </a:p>
      </dgm:t>
    </dgm:pt>
    <dgm:pt modelId="{816861C2-9B68-43BB-847F-CA7A67A8EE6C}" type="parTrans" cxnId="{1D1DAB92-9356-4D20-8688-64084D0DF5F4}">
      <dgm:prSet/>
      <dgm:spPr/>
      <dgm:t>
        <a:bodyPr/>
        <a:lstStyle/>
        <a:p>
          <a:endParaRPr lang="en-US"/>
        </a:p>
      </dgm:t>
    </dgm:pt>
    <dgm:pt modelId="{07D5E2A7-6D1A-44EA-BC6C-AE725B2A79CD}" type="sibTrans" cxnId="{1D1DAB92-9356-4D20-8688-64084D0DF5F4}">
      <dgm:prSet/>
      <dgm:spPr/>
      <dgm:t>
        <a:bodyPr/>
        <a:lstStyle/>
        <a:p>
          <a:endParaRPr lang="en-US"/>
        </a:p>
      </dgm:t>
    </dgm:pt>
    <dgm:pt modelId="{75F4CCB0-6DEF-4509-B56B-399542F44FEA}" type="pres">
      <dgm:prSet presAssocID="{0B58A49B-8FA1-4D6B-ACE3-7FCE680C3A8F}" presName="cycle" presStyleCnt="0">
        <dgm:presLayoutVars>
          <dgm:dir/>
          <dgm:resizeHandles val="exact"/>
        </dgm:presLayoutVars>
      </dgm:prSet>
      <dgm:spPr/>
    </dgm:pt>
    <dgm:pt modelId="{86CD5798-86A9-4E87-888D-AB311B352DA0}" type="pres">
      <dgm:prSet presAssocID="{6599FA5C-51DC-4AFA-93EA-CB1A0EC083D1}" presName="dummy" presStyleCnt="0"/>
      <dgm:spPr/>
    </dgm:pt>
    <dgm:pt modelId="{DC48E6F4-0532-41EF-9F35-49FB1B089B03}" type="pres">
      <dgm:prSet presAssocID="{6599FA5C-51DC-4AFA-93EA-CB1A0EC083D1}" presName="node" presStyleLbl="revTx" presStyleIdx="0" presStyleCnt="5" custScaleX="127884" custRadScaleRad="100439" custRadScaleInc="5854">
        <dgm:presLayoutVars>
          <dgm:bulletEnabled val="1"/>
        </dgm:presLayoutVars>
      </dgm:prSet>
      <dgm:spPr/>
    </dgm:pt>
    <dgm:pt modelId="{FB03E683-6513-477A-903B-C95E85FDA2EE}" type="pres">
      <dgm:prSet presAssocID="{5F52FA32-A747-4CC7-917B-87DD9FFA3C19}" presName="sibTrans" presStyleLbl="node1" presStyleIdx="0" presStyleCnt="5"/>
      <dgm:spPr/>
    </dgm:pt>
    <dgm:pt modelId="{44181354-26F1-463B-825E-8C87093E84BD}" type="pres">
      <dgm:prSet presAssocID="{012FF31A-7886-4C90-8D03-D5E6281A8AF2}" presName="dummy" presStyleCnt="0"/>
      <dgm:spPr/>
    </dgm:pt>
    <dgm:pt modelId="{36E60F52-30D4-46D6-B483-422FD70F3280}" type="pres">
      <dgm:prSet presAssocID="{012FF31A-7886-4C90-8D03-D5E6281A8AF2}" presName="node" presStyleLbl="revTx" presStyleIdx="1" presStyleCnt="5" custScaleX="129730">
        <dgm:presLayoutVars>
          <dgm:bulletEnabled val="1"/>
        </dgm:presLayoutVars>
      </dgm:prSet>
      <dgm:spPr/>
    </dgm:pt>
    <dgm:pt modelId="{97747594-3DB6-4672-87FC-426482259A07}" type="pres">
      <dgm:prSet presAssocID="{7F35D0E4-193C-4128-BD3F-66D212DC78A8}" presName="sibTrans" presStyleLbl="node1" presStyleIdx="1" presStyleCnt="5"/>
      <dgm:spPr/>
    </dgm:pt>
    <dgm:pt modelId="{51105083-C7FD-4EC9-9288-DAAF50742818}" type="pres">
      <dgm:prSet presAssocID="{178BD13A-9D19-4E7A-8912-F5354A5D5805}" presName="dummy" presStyleCnt="0"/>
      <dgm:spPr/>
    </dgm:pt>
    <dgm:pt modelId="{3C79D599-9A6D-4D63-BC24-5F14DD22713B}" type="pres">
      <dgm:prSet presAssocID="{178BD13A-9D19-4E7A-8912-F5354A5D5805}" presName="node" presStyleLbl="revTx" presStyleIdx="2" presStyleCnt="5">
        <dgm:presLayoutVars>
          <dgm:bulletEnabled val="1"/>
        </dgm:presLayoutVars>
      </dgm:prSet>
      <dgm:spPr/>
    </dgm:pt>
    <dgm:pt modelId="{834A370C-1391-4421-8F1D-92475D25CC23}" type="pres">
      <dgm:prSet presAssocID="{C2C5BB4B-48B9-40AA-94AD-2F98A7921064}" presName="sibTrans" presStyleLbl="node1" presStyleIdx="2" presStyleCnt="5"/>
      <dgm:spPr/>
    </dgm:pt>
    <dgm:pt modelId="{1428344E-7ADE-4C93-958E-819BAA71B749}" type="pres">
      <dgm:prSet presAssocID="{51556D17-990D-449A-8A55-93CE8C8BDA44}" presName="dummy" presStyleCnt="0"/>
      <dgm:spPr/>
    </dgm:pt>
    <dgm:pt modelId="{95243636-4085-463D-AA67-7967D3B9A721}" type="pres">
      <dgm:prSet presAssocID="{51556D17-990D-449A-8A55-93CE8C8BDA44}" presName="node" presStyleLbl="revTx" presStyleIdx="3" presStyleCnt="5">
        <dgm:presLayoutVars>
          <dgm:bulletEnabled val="1"/>
        </dgm:presLayoutVars>
      </dgm:prSet>
      <dgm:spPr/>
    </dgm:pt>
    <dgm:pt modelId="{987506CA-A909-4DC4-BC1E-4FDF034E1999}" type="pres">
      <dgm:prSet presAssocID="{E50428B2-005A-4AA0-99CE-2186CDEA81DF}" presName="sibTrans" presStyleLbl="node1" presStyleIdx="3" presStyleCnt="5"/>
      <dgm:spPr/>
    </dgm:pt>
    <dgm:pt modelId="{B020FF61-EF24-4283-AF2F-40F4598063FC}" type="pres">
      <dgm:prSet presAssocID="{14ADDFEF-884F-4C3E-B5F7-19EAEF0859F2}" presName="dummy" presStyleCnt="0"/>
      <dgm:spPr/>
    </dgm:pt>
    <dgm:pt modelId="{42872EAB-5F36-4A76-BBAF-2C0421ECCAEE}" type="pres">
      <dgm:prSet presAssocID="{14ADDFEF-884F-4C3E-B5F7-19EAEF0859F2}" presName="node" presStyleLbl="revTx" presStyleIdx="4" presStyleCnt="5">
        <dgm:presLayoutVars>
          <dgm:bulletEnabled val="1"/>
        </dgm:presLayoutVars>
      </dgm:prSet>
      <dgm:spPr/>
    </dgm:pt>
    <dgm:pt modelId="{E81D17DA-F64E-4F83-96EF-4E256B374479}" type="pres">
      <dgm:prSet presAssocID="{07D5E2A7-6D1A-44EA-BC6C-AE725B2A79CD}" presName="sibTrans" presStyleLbl="node1" presStyleIdx="4" presStyleCnt="5"/>
      <dgm:spPr/>
    </dgm:pt>
  </dgm:ptLst>
  <dgm:cxnLst>
    <dgm:cxn modelId="{4CBDB415-DD21-4FCC-B771-A94F52C52CE6}" srcId="{0B58A49B-8FA1-4D6B-ACE3-7FCE680C3A8F}" destId="{012FF31A-7886-4C90-8D03-D5E6281A8AF2}" srcOrd="1" destOrd="0" parTransId="{4531BF58-377C-4D09-8A1A-7EE6C5650FD1}" sibTransId="{7F35D0E4-193C-4128-BD3F-66D212DC78A8}"/>
    <dgm:cxn modelId="{07F5422F-74B7-964E-8E18-B28D8D0322D4}" type="presOf" srcId="{E50428B2-005A-4AA0-99CE-2186CDEA81DF}" destId="{987506CA-A909-4DC4-BC1E-4FDF034E1999}" srcOrd="0" destOrd="0" presId="urn:microsoft.com/office/officeart/2005/8/layout/cycle1"/>
    <dgm:cxn modelId="{A4C53537-69BE-E84E-A23B-14092D604040}" type="presOf" srcId="{7F35D0E4-193C-4128-BD3F-66D212DC78A8}" destId="{97747594-3DB6-4672-87FC-426482259A07}" srcOrd="0" destOrd="0" presId="urn:microsoft.com/office/officeart/2005/8/layout/cycle1"/>
    <dgm:cxn modelId="{1F492359-4B36-B943-8F06-0157FE0E2CD1}" type="presOf" srcId="{5F52FA32-A747-4CC7-917B-87DD9FFA3C19}" destId="{FB03E683-6513-477A-903B-C95E85FDA2EE}" srcOrd="0" destOrd="0" presId="urn:microsoft.com/office/officeart/2005/8/layout/cycle1"/>
    <dgm:cxn modelId="{E014B35C-A257-364D-A7B1-A1C5485E5A71}" type="presOf" srcId="{14ADDFEF-884F-4C3E-B5F7-19EAEF0859F2}" destId="{42872EAB-5F36-4A76-BBAF-2C0421ECCAEE}" srcOrd="0" destOrd="0" presId="urn:microsoft.com/office/officeart/2005/8/layout/cycle1"/>
    <dgm:cxn modelId="{3A3EE65F-E3AA-3E44-A39F-18D5CD1655CA}" type="presOf" srcId="{0B58A49B-8FA1-4D6B-ACE3-7FCE680C3A8F}" destId="{75F4CCB0-6DEF-4509-B56B-399542F44FEA}" srcOrd="0" destOrd="0" presId="urn:microsoft.com/office/officeart/2005/8/layout/cycle1"/>
    <dgm:cxn modelId="{08C3A165-966E-3F44-8B75-D4551D90FD9C}" type="presOf" srcId="{6599FA5C-51DC-4AFA-93EA-CB1A0EC083D1}" destId="{DC48E6F4-0532-41EF-9F35-49FB1B089B03}" srcOrd="0" destOrd="0" presId="urn:microsoft.com/office/officeart/2005/8/layout/cycle1"/>
    <dgm:cxn modelId="{1D1DAB92-9356-4D20-8688-64084D0DF5F4}" srcId="{0B58A49B-8FA1-4D6B-ACE3-7FCE680C3A8F}" destId="{14ADDFEF-884F-4C3E-B5F7-19EAEF0859F2}" srcOrd="4" destOrd="0" parTransId="{816861C2-9B68-43BB-847F-CA7A67A8EE6C}" sibTransId="{07D5E2A7-6D1A-44EA-BC6C-AE725B2A79CD}"/>
    <dgm:cxn modelId="{69CD2494-E016-4256-8272-566A131D26D1}" srcId="{0B58A49B-8FA1-4D6B-ACE3-7FCE680C3A8F}" destId="{51556D17-990D-449A-8A55-93CE8C8BDA44}" srcOrd="3" destOrd="0" parTransId="{3624D30C-E1A8-413C-AF6F-DA3909F8CF6A}" sibTransId="{E50428B2-005A-4AA0-99CE-2186CDEA81DF}"/>
    <dgm:cxn modelId="{4DF789AA-4197-452A-A98E-E492BE36E1CB}" srcId="{0B58A49B-8FA1-4D6B-ACE3-7FCE680C3A8F}" destId="{178BD13A-9D19-4E7A-8912-F5354A5D5805}" srcOrd="2" destOrd="0" parTransId="{E09EA6A4-E2CF-49EC-BD76-42E7A0BCFD0B}" sibTransId="{C2C5BB4B-48B9-40AA-94AD-2F98A7921064}"/>
    <dgm:cxn modelId="{03AD3AB3-6F92-6B46-ABD9-8871B752D394}" type="presOf" srcId="{07D5E2A7-6D1A-44EA-BC6C-AE725B2A79CD}" destId="{E81D17DA-F64E-4F83-96EF-4E256B374479}" srcOrd="0" destOrd="0" presId="urn:microsoft.com/office/officeart/2005/8/layout/cycle1"/>
    <dgm:cxn modelId="{E3B09BB7-2156-7646-BCB4-963E3212F053}" type="presOf" srcId="{51556D17-990D-449A-8A55-93CE8C8BDA44}" destId="{95243636-4085-463D-AA67-7967D3B9A721}" srcOrd="0" destOrd="0" presId="urn:microsoft.com/office/officeart/2005/8/layout/cycle1"/>
    <dgm:cxn modelId="{C5B062D5-15FA-8D43-9185-037A4A6DA8F0}" type="presOf" srcId="{178BD13A-9D19-4E7A-8912-F5354A5D5805}" destId="{3C79D599-9A6D-4D63-BC24-5F14DD22713B}" srcOrd="0" destOrd="0" presId="urn:microsoft.com/office/officeart/2005/8/layout/cycle1"/>
    <dgm:cxn modelId="{C982EED7-C400-4545-AE0B-FE647ED415D0}" type="presOf" srcId="{C2C5BB4B-48B9-40AA-94AD-2F98A7921064}" destId="{834A370C-1391-4421-8F1D-92475D25CC23}" srcOrd="0" destOrd="0" presId="urn:microsoft.com/office/officeart/2005/8/layout/cycle1"/>
    <dgm:cxn modelId="{44F3FCDB-90E3-41AF-99F8-2D70C5EA6964}" srcId="{0B58A49B-8FA1-4D6B-ACE3-7FCE680C3A8F}" destId="{6599FA5C-51DC-4AFA-93EA-CB1A0EC083D1}" srcOrd="0" destOrd="0" parTransId="{A06FD311-4F33-4F8C-AB7B-8BE077A24075}" sibTransId="{5F52FA32-A747-4CC7-917B-87DD9FFA3C19}"/>
    <dgm:cxn modelId="{809FBAF0-D15C-1B46-9F04-A81E8CD59D8B}" type="presOf" srcId="{012FF31A-7886-4C90-8D03-D5E6281A8AF2}" destId="{36E60F52-30D4-46D6-B483-422FD70F3280}" srcOrd="0" destOrd="0" presId="urn:microsoft.com/office/officeart/2005/8/layout/cycle1"/>
    <dgm:cxn modelId="{0EF71E7F-8BAD-4B43-997C-432D7B44C708}" type="presParOf" srcId="{75F4CCB0-6DEF-4509-B56B-399542F44FEA}" destId="{86CD5798-86A9-4E87-888D-AB311B352DA0}" srcOrd="0" destOrd="0" presId="urn:microsoft.com/office/officeart/2005/8/layout/cycle1"/>
    <dgm:cxn modelId="{34BE8BEE-2B3E-7049-9F0E-8037F3193C11}" type="presParOf" srcId="{75F4CCB0-6DEF-4509-B56B-399542F44FEA}" destId="{DC48E6F4-0532-41EF-9F35-49FB1B089B03}" srcOrd="1" destOrd="0" presId="urn:microsoft.com/office/officeart/2005/8/layout/cycle1"/>
    <dgm:cxn modelId="{CCDAA7DA-FABA-6B44-A5A2-2A3F0047BC6D}" type="presParOf" srcId="{75F4CCB0-6DEF-4509-B56B-399542F44FEA}" destId="{FB03E683-6513-477A-903B-C95E85FDA2EE}" srcOrd="2" destOrd="0" presId="urn:microsoft.com/office/officeart/2005/8/layout/cycle1"/>
    <dgm:cxn modelId="{ADB0263C-C3A1-2F4B-8F57-B1FFC0FD1CC0}" type="presParOf" srcId="{75F4CCB0-6DEF-4509-B56B-399542F44FEA}" destId="{44181354-26F1-463B-825E-8C87093E84BD}" srcOrd="3" destOrd="0" presId="urn:microsoft.com/office/officeart/2005/8/layout/cycle1"/>
    <dgm:cxn modelId="{5D1AE05D-BA49-E84B-98DF-07F6690CAFD8}" type="presParOf" srcId="{75F4CCB0-6DEF-4509-B56B-399542F44FEA}" destId="{36E60F52-30D4-46D6-B483-422FD70F3280}" srcOrd="4" destOrd="0" presId="urn:microsoft.com/office/officeart/2005/8/layout/cycle1"/>
    <dgm:cxn modelId="{415ECA61-B763-8740-9BAC-7D086F7FB33C}" type="presParOf" srcId="{75F4CCB0-6DEF-4509-B56B-399542F44FEA}" destId="{97747594-3DB6-4672-87FC-426482259A07}" srcOrd="5" destOrd="0" presId="urn:microsoft.com/office/officeart/2005/8/layout/cycle1"/>
    <dgm:cxn modelId="{B25E3A51-6314-1B47-942F-317476F2E398}" type="presParOf" srcId="{75F4CCB0-6DEF-4509-B56B-399542F44FEA}" destId="{51105083-C7FD-4EC9-9288-DAAF50742818}" srcOrd="6" destOrd="0" presId="urn:microsoft.com/office/officeart/2005/8/layout/cycle1"/>
    <dgm:cxn modelId="{9CDF6C68-2137-A245-952F-96B0917E9B07}" type="presParOf" srcId="{75F4CCB0-6DEF-4509-B56B-399542F44FEA}" destId="{3C79D599-9A6D-4D63-BC24-5F14DD22713B}" srcOrd="7" destOrd="0" presId="urn:microsoft.com/office/officeart/2005/8/layout/cycle1"/>
    <dgm:cxn modelId="{440F3B22-E8C3-9741-B916-3B41774A7127}" type="presParOf" srcId="{75F4CCB0-6DEF-4509-B56B-399542F44FEA}" destId="{834A370C-1391-4421-8F1D-92475D25CC23}" srcOrd="8" destOrd="0" presId="urn:microsoft.com/office/officeart/2005/8/layout/cycle1"/>
    <dgm:cxn modelId="{96C9F037-6788-2C48-B9A6-A829E68406AC}" type="presParOf" srcId="{75F4CCB0-6DEF-4509-B56B-399542F44FEA}" destId="{1428344E-7ADE-4C93-958E-819BAA71B749}" srcOrd="9" destOrd="0" presId="urn:microsoft.com/office/officeart/2005/8/layout/cycle1"/>
    <dgm:cxn modelId="{6FCD2D28-7C82-AB4A-A978-171545F5FBE2}" type="presParOf" srcId="{75F4CCB0-6DEF-4509-B56B-399542F44FEA}" destId="{95243636-4085-463D-AA67-7967D3B9A721}" srcOrd="10" destOrd="0" presId="urn:microsoft.com/office/officeart/2005/8/layout/cycle1"/>
    <dgm:cxn modelId="{46D420A6-69D3-D948-A531-6001C042D6B0}" type="presParOf" srcId="{75F4CCB0-6DEF-4509-B56B-399542F44FEA}" destId="{987506CA-A909-4DC4-BC1E-4FDF034E1999}" srcOrd="11" destOrd="0" presId="urn:microsoft.com/office/officeart/2005/8/layout/cycle1"/>
    <dgm:cxn modelId="{4C98E591-8F83-804D-80A5-C4E45DF090B1}" type="presParOf" srcId="{75F4CCB0-6DEF-4509-B56B-399542F44FEA}" destId="{B020FF61-EF24-4283-AF2F-40F4598063FC}" srcOrd="12" destOrd="0" presId="urn:microsoft.com/office/officeart/2005/8/layout/cycle1"/>
    <dgm:cxn modelId="{B2DB3D25-2FE7-7E47-86BE-F3781004ABFE}" type="presParOf" srcId="{75F4CCB0-6DEF-4509-B56B-399542F44FEA}" destId="{42872EAB-5F36-4A76-BBAF-2C0421ECCAEE}" srcOrd="13" destOrd="0" presId="urn:microsoft.com/office/officeart/2005/8/layout/cycle1"/>
    <dgm:cxn modelId="{D32B9A30-13E8-3247-8A3B-677B62B92C37}" type="presParOf" srcId="{75F4CCB0-6DEF-4509-B56B-399542F44FEA}" destId="{E81D17DA-F64E-4F83-96EF-4E256B374479}"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FE39F-CFD4-4003-82F8-7D66574D7FA2}"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5AEC8C76-51A4-4E9B-85F0-9BB9C07CDA8B}">
      <dgm:prSet/>
      <dgm:spPr/>
      <dgm:t>
        <a:bodyPr/>
        <a:lstStyle/>
        <a:p>
          <a:r>
            <a:rPr lang="en-US"/>
            <a:t>Check</a:t>
          </a:r>
        </a:p>
      </dgm:t>
    </dgm:pt>
    <dgm:pt modelId="{7A6D44CE-7B9A-441E-B99C-1A09288921C2}" type="parTrans" cxnId="{9348DFB6-53E0-4991-8D48-CA520E15A9DD}">
      <dgm:prSet/>
      <dgm:spPr/>
      <dgm:t>
        <a:bodyPr/>
        <a:lstStyle/>
        <a:p>
          <a:endParaRPr lang="en-US"/>
        </a:p>
      </dgm:t>
    </dgm:pt>
    <dgm:pt modelId="{E49157CE-ADA6-49D2-9716-62C99DB2453D}" type="sibTrans" cxnId="{9348DFB6-53E0-4991-8D48-CA520E15A9DD}">
      <dgm:prSet/>
      <dgm:spPr/>
      <dgm:t>
        <a:bodyPr/>
        <a:lstStyle/>
        <a:p>
          <a:endParaRPr lang="en-US"/>
        </a:p>
      </dgm:t>
    </dgm:pt>
    <dgm:pt modelId="{52283D92-3582-43B1-8D65-3EA6D5D3E0AC}">
      <dgm:prSet/>
      <dgm:spPr/>
      <dgm:t>
        <a:bodyPr/>
        <a:lstStyle/>
        <a:p>
          <a:r>
            <a:rPr lang="en-US"/>
            <a:t>Check biases and ask reflective questions throughout the assessment process to address assumptions and positions of privilege</a:t>
          </a:r>
        </a:p>
      </dgm:t>
    </dgm:pt>
    <dgm:pt modelId="{121D2E52-BB99-4115-A70E-EDC54AADDD11}" type="parTrans" cxnId="{79722134-0C94-4457-A93B-CB9AD77896E6}">
      <dgm:prSet/>
      <dgm:spPr/>
      <dgm:t>
        <a:bodyPr/>
        <a:lstStyle/>
        <a:p>
          <a:endParaRPr lang="en-US"/>
        </a:p>
      </dgm:t>
    </dgm:pt>
    <dgm:pt modelId="{9B61A54F-A57A-4731-84FD-55665B8D6E01}" type="sibTrans" cxnId="{79722134-0C94-4457-A93B-CB9AD77896E6}">
      <dgm:prSet/>
      <dgm:spPr/>
      <dgm:t>
        <a:bodyPr/>
        <a:lstStyle/>
        <a:p>
          <a:endParaRPr lang="en-US"/>
        </a:p>
      </dgm:t>
    </dgm:pt>
    <dgm:pt modelId="{7A07EE40-D3E8-4BE3-ADDA-63A3B32DC7C8}">
      <dgm:prSet/>
      <dgm:spPr/>
      <dgm:t>
        <a:bodyPr/>
        <a:lstStyle/>
        <a:p>
          <a:r>
            <a:rPr lang="en-US"/>
            <a:t>Use</a:t>
          </a:r>
        </a:p>
      </dgm:t>
    </dgm:pt>
    <dgm:pt modelId="{EAC9F70E-4728-46CC-963F-DA2757C8913B}" type="parTrans" cxnId="{849DC0B3-7DB6-4549-AE3B-8681F0E71FF0}">
      <dgm:prSet/>
      <dgm:spPr/>
      <dgm:t>
        <a:bodyPr/>
        <a:lstStyle/>
        <a:p>
          <a:endParaRPr lang="en-US"/>
        </a:p>
      </dgm:t>
    </dgm:pt>
    <dgm:pt modelId="{3C1C565A-2593-4579-87AC-75C5308ECF8C}" type="sibTrans" cxnId="{849DC0B3-7DB6-4549-AE3B-8681F0E71FF0}">
      <dgm:prSet/>
      <dgm:spPr/>
      <dgm:t>
        <a:bodyPr/>
        <a:lstStyle/>
        <a:p>
          <a:endParaRPr lang="en-US"/>
        </a:p>
      </dgm:t>
    </dgm:pt>
    <dgm:pt modelId="{A8421DAF-AB04-469C-88AB-97CECF2F4D4D}">
      <dgm:prSet/>
      <dgm:spPr/>
      <dgm:t>
        <a:bodyPr/>
        <a:lstStyle/>
        <a:p>
          <a:r>
            <a:rPr lang="en-US"/>
            <a:t>Use multiple sources of evidence appropriate for the students being assessed and assessment effort</a:t>
          </a:r>
        </a:p>
      </dgm:t>
    </dgm:pt>
    <dgm:pt modelId="{DBF0AC70-D46F-476F-B5B3-C16BEC0B242F}" type="parTrans" cxnId="{A125CFAA-8839-47C1-A36A-ADFF0B88DE7C}">
      <dgm:prSet/>
      <dgm:spPr/>
      <dgm:t>
        <a:bodyPr/>
        <a:lstStyle/>
        <a:p>
          <a:endParaRPr lang="en-US"/>
        </a:p>
      </dgm:t>
    </dgm:pt>
    <dgm:pt modelId="{7F4E8FE5-A3FB-4CFB-A270-1F233A739D3F}" type="sibTrans" cxnId="{A125CFAA-8839-47C1-A36A-ADFF0B88DE7C}">
      <dgm:prSet/>
      <dgm:spPr/>
      <dgm:t>
        <a:bodyPr/>
        <a:lstStyle/>
        <a:p>
          <a:endParaRPr lang="en-US"/>
        </a:p>
      </dgm:t>
    </dgm:pt>
    <dgm:pt modelId="{E09D6657-57B6-4EDE-B131-B488D9400CC1}">
      <dgm:prSet/>
      <dgm:spPr/>
      <dgm:t>
        <a:bodyPr/>
        <a:lstStyle/>
        <a:p>
          <a:r>
            <a:rPr lang="en-US"/>
            <a:t>Include</a:t>
          </a:r>
        </a:p>
      </dgm:t>
    </dgm:pt>
    <dgm:pt modelId="{BBE86D81-F086-4677-8365-70C6980F0376}" type="parTrans" cxnId="{7FA0488C-DE8E-45F7-A5CF-C886901722C2}">
      <dgm:prSet/>
      <dgm:spPr/>
      <dgm:t>
        <a:bodyPr/>
        <a:lstStyle/>
        <a:p>
          <a:endParaRPr lang="en-US"/>
        </a:p>
      </dgm:t>
    </dgm:pt>
    <dgm:pt modelId="{88CC5B54-971C-4D1C-8404-E579D6342E5B}" type="sibTrans" cxnId="{7FA0488C-DE8E-45F7-A5CF-C886901722C2}">
      <dgm:prSet/>
      <dgm:spPr/>
      <dgm:t>
        <a:bodyPr/>
        <a:lstStyle/>
        <a:p>
          <a:endParaRPr lang="en-US"/>
        </a:p>
      </dgm:t>
    </dgm:pt>
    <dgm:pt modelId="{3DBCB2F7-4D7F-4680-A43A-A17E27972E55}">
      <dgm:prSet/>
      <dgm:spPr/>
      <dgm:t>
        <a:bodyPr/>
        <a:lstStyle/>
        <a:p>
          <a:r>
            <a:rPr lang="en-US"/>
            <a:t>Include student perspectives and take action based on perspectives</a:t>
          </a:r>
        </a:p>
      </dgm:t>
    </dgm:pt>
    <dgm:pt modelId="{B708DE76-EDBE-4693-BB51-47A52E9697D6}" type="parTrans" cxnId="{7F262545-91B9-4747-B9B3-E5818F80D578}">
      <dgm:prSet/>
      <dgm:spPr/>
      <dgm:t>
        <a:bodyPr/>
        <a:lstStyle/>
        <a:p>
          <a:endParaRPr lang="en-US"/>
        </a:p>
      </dgm:t>
    </dgm:pt>
    <dgm:pt modelId="{459BC6B7-E9D8-4B0C-BBC3-B691E03C11CD}" type="sibTrans" cxnId="{7F262545-91B9-4747-B9B3-E5818F80D578}">
      <dgm:prSet/>
      <dgm:spPr/>
      <dgm:t>
        <a:bodyPr/>
        <a:lstStyle/>
        <a:p>
          <a:endParaRPr lang="en-US"/>
        </a:p>
      </dgm:t>
    </dgm:pt>
    <dgm:pt modelId="{3DCA8AEC-4494-4164-9EE3-69055A1D4748}">
      <dgm:prSet/>
      <dgm:spPr/>
      <dgm:t>
        <a:bodyPr/>
        <a:lstStyle/>
        <a:p>
          <a:r>
            <a:rPr lang="en-US"/>
            <a:t>Increase</a:t>
          </a:r>
        </a:p>
      </dgm:t>
    </dgm:pt>
    <dgm:pt modelId="{CDD5401E-31B2-48EC-8BC8-35266552DCA5}" type="parTrans" cxnId="{F574D6F3-CED3-47BF-90A2-2D7D5C14C8AD}">
      <dgm:prSet/>
      <dgm:spPr/>
      <dgm:t>
        <a:bodyPr/>
        <a:lstStyle/>
        <a:p>
          <a:endParaRPr lang="en-US"/>
        </a:p>
      </dgm:t>
    </dgm:pt>
    <dgm:pt modelId="{99DBBAAF-0243-4AD3-BC2B-4614655C71E4}" type="sibTrans" cxnId="{F574D6F3-CED3-47BF-90A2-2D7D5C14C8AD}">
      <dgm:prSet/>
      <dgm:spPr/>
      <dgm:t>
        <a:bodyPr/>
        <a:lstStyle/>
        <a:p>
          <a:endParaRPr lang="en-US"/>
        </a:p>
      </dgm:t>
    </dgm:pt>
    <dgm:pt modelId="{A53F1681-70FD-4937-8883-BD07D3573106}">
      <dgm:prSet/>
      <dgm:spPr/>
      <dgm:t>
        <a:bodyPr/>
        <a:lstStyle/>
        <a:p>
          <a:r>
            <a:rPr lang="en-US"/>
            <a:t>Increase transparency in assessment results and actions taken</a:t>
          </a:r>
        </a:p>
      </dgm:t>
    </dgm:pt>
    <dgm:pt modelId="{04B8253A-5679-42BA-B992-D5D944FC359B}" type="parTrans" cxnId="{C44A42F4-E006-4E34-A984-A23514730628}">
      <dgm:prSet/>
      <dgm:spPr/>
      <dgm:t>
        <a:bodyPr/>
        <a:lstStyle/>
        <a:p>
          <a:endParaRPr lang="en-US"/>
        </a:p>
      </dgm:t>
    </dgm:pt>
    <dgm:pt modelId="{1F591B37-0133-44D2-8076-B612F83DD644}" type="sibTrans" cxnId="{C44A42F4-E006-4E34-A984-A23514730628}">
      <dgm:prSet/>
      <dgm:spPr/>
      <dgm:t>
        <a:bodyPr/>
        <a:lstStyle/>
        <a:p>
          <a:endParaRPr lang="en-US"/>
        </a:p>
      </dgm:t>
    </dgm:pt>
    <dgm:pt modelId="{32FF4D94-BBF8-4F3D-A317-098ED754897E}">
      <dgm:prSet/>
      <dgm:spPr/>
      <dgm:t>
        <a:bodyPr/>
        <a:lstStyle/>
        <a:p>
          <a:r>
            <a:rPr lang="en-US"/>
            <a:t>Ensure</a:t>
          </a:r>
        </a:p>
      </dgm:t>
    </dgm:pt>
    <dgm:pt modelId="{EDEB6DA5-E02D-4985-AAB1-727835693661}" type="parTrans" cxnId="{AE76DFEE-6BCD-4CB7-A2DA-A0DCA4420819}">
      <dgm:prSet/>
      <dgm:spPr/>
      <dgm:t>
        <a:bodyPr/>
        <a:lstStyle/>
        <a:p>
          <a:endParaRPr lang="en-US"/>
        </a:p>
      </dgm:t>
    </dgm:pt>
    <dgm:pt modelId="{811108A3-D9FF-4275-8CD5-19B321E9F9DF}" type="sibTrans" cxnId="{AE76DFEE-6BCD-4CB7-A2DA-A0DCA4420819}">
      <dgm:prSet/>
      <dgm:spPr/>
      <dgm:t>
        <a:bodyPr/>
        <a:lstStyle/>
        <a:p>
          <a:endParaRPr lang="en-US"/>
        </a:p>
      </dgm:t>
    </dgm:pt>
    <dgm:pt modelId="{52F1A724-4A7A-477F-BB6F-DD3300992473}">
      <dgm:prSet/>
      <dgm:spPr/>
      <dgm:t>
        <a:bodyPr/>
        <a:lstStyle/>
        <a:p>
          <a:r>
            <a:rPr lang="en-US"/>
            <a:t>Ensure collected data are meaningfully disaggregated and interrogated</a:t>
          </a:r>
        </a:p>
      </dgm:t>
    </dgm:pt>
    <dgm:pt modelId="{A4A4EB0C-2FF5-42B5-B298-F2674435AD0A}" type="parTrans" cxnId="{E7E5E1EF-980C-4EA9-B840-C23D856B292C}">
      <dgm:prSet/>
      <dgm:spPr/>
      <dgm:t>
        <a:bodyPr/>
        <a:lstStyle/>
        <a:p>
          <a:endParaRPr lang="en-US"/>
        </a:p>
      </dgm:t>
    </dgm:pt>
    <dgm:pt modelId="{EDA5876C-0845-4422-A04F-C7DB1162EE56}" type="sibTrans" cxnId="{E7E5E1EF-980C-4EA9-B840-C23D856B292C}">
      <dgm:prSet/>
      <dgm:spPr/>
      <dgm:t>
        <a:bodyPr/>
        <a:lstStyle/>
        <a:p>
          <a:endParaRPr lang="en-US"/>
        </a:p>
      </dgm:t>
    </dgm:pt>
    <dgm:pt modelId="{D3A35B84-79BB-4210-82A5-AD2A1A12F5FD}">
      <dgm:prSet/>
      <dgm:spPr/>
      <dgm:t>
        <a:bodyPr/>
        <a:lstStyle/>
        <a:p>
          <a:r>
            <a:rPr lang="en-US"/>
            <a:t>Make</a:t>
          </a:r>
        </a:p>
      </dgm:t>
    </dgm:pt>
    <dgm:pt modelId="{2430A976-C58C-46D7-A9E0-5DA9660D4438}" type="parTrans" cxnId="{64123FD7-41F8-427E-B2C3-9F2E47ABB31F}">
      <dgm:prSet/>
      <dgm:spPr/>
      <dgm:t>
        <a:bodyPr/>
        <a:lstStyle/>
        <a:p>
          <a:endParaRPr lang="en-US"/>
        </a:p>
      </dgm:t>
    </dgm:pt>
    <dgm:pt modelId="{0D5636B7-8C08-4A67-A58F-1640E4C2FE6A}" type="sibTrans" cxnId="{64123FD7-41F8-427E-B2C3-9F2E47ABB31F}">
      <dgm:prSet/>
      <dgm:spPr/>
      <dgm:t>
        <a:bodyPr/>
        <a:lstStyle/>
        <a:p>
          <a:endParaRPr lang="en-US"/>
        </a:p>
      </dgm:t>
    </dgm:pt>
    <dgm:pt modelId="{C179616D-5BE2-43E8-9AE3-68F530D7C308}">
      <dgm:prSet/>
      <dgm:spPr/>
      <dgm:t>
        <a:bodyPr/>
        <a:lstStyle/>
        <a:p>
          <a:r>
            <a:rPr lang="en-US"/>
            <a:t>Make evidence-based changes that address issues of equity that are context specific </a:t>
          </a:r>
        </a:p>
      </dgm:t>
    </dgm:pt>
    <dgm:pt modelId="{C7AB9612-D463-4110-97C8-3AC72B0CABA9}" type="parTrans" cxnId="{1A339443-D598-478E-BB28-2291571F945B}">
      <dgm:prSet/>
      <dgm:spPr/>
      <dgm:t>
        <a:bodyPr/>
        <a:lstStyle/>
        <a:p>
          <a:endParaRPr lang="en-US"/>
        </a:p>
      </dgm:t>
    </dgm:pt>
    <dgm:pt modelId="{F72EA2AE-A27D-430E-94B4-04D001C979A1}" type="sibTrans" cxnId="{1A339443-D598-478E-BB28-2291571F945B}">
      <dgm:prSet/>
      <dgm:spPr/>
      <dgm:t>
        <a:bodyPr/>
        <a:lstStyle/>
        <a:p>
          <a:endParaRPr lang="en-US"/>
        </a:p>
      </dgm:t>
    </dgm:pt>
    <dgm:pt modelId="{9496747A-B638-41C4-A440-FA25DB3D4A78}" type="pres">
      <dgm:prSet presAssocID="{17CFE39F-CFD4-4003-82F8-7D66574D7FA2}" presName="Name0" presStyleCnt="0">
        <dgm:presLayoutVars>
          <dgm:dir/>
          <dgm:animLvl val="lvl"/>
          <dgm:resizeHandles val="exact"/>
        </dgm:presLayoutVars>
      </dgm:prSet>
      <dgm:spPr/>
    </dgm:pt>
    <dgm:pt modelId="{2EA37448-EB0D-4021-B305-A57423ED40E3}" type="pres">
      <dgm:prSet presAssocID="{5AEC8C76-51A4-4E9B-85F0-9BB9C07CDA8B}" presName="composite" presStyleCnt="0"/>
      <dgm:spPr/>
    </dgm:pt>
    <dgm:pt modelId="{E0D1F3BB-D2AD-4BA5-B3EF-A522A6091820}" type="pres">
      <dgm:prSet presAssocID="{5AEC8C76-51A4-4E9B-85F0-9BB9C07CDA8B}" presName="parTx" presStyleLbl="alignNode1" presStyleIdx="0" presStyleCnt="6">
        <dgm:presLayoutVars>
          <dgm:chMax val="0"/>
          <dgm:chPref val="0"/>
        </dgm:presLayoutVars>
      </dgm:prSet>
      <dgm:spPr/>
    </dgm:pt>
    <dgm:pt modelId="{09589670-9E0A-4BAC-8F0D-C05ED4E33FA2}" type="pres">
      <dgm:prSet presAssocID="{5AEC8C76-51A4-4E9B-85F0-9BB9C07CDA8B}" presName="desTx" presStyleLbl="alignAccFollowNode1" presStyleIdx="0" presStyleCnt="6">
        <dgm:presLayoutVars/>
      </dgm:prSet>
      <dgm:spPr/>
    </dgm:pt>
    <dgm:pt modelId="{0099DE09-3CBC-4AC7-9877-A3C2130FCB96}" type="pres">
      <dgm:prSet presAssocID="{E49157CE-ADA6-49D2-9716-62C99DB2453D}" presName="space" presStyleCnt="0"/>
      <dgm:spPr/>
    </dgm:pt>
    <dgm:pt modelId="{0A0DE05A-9D15-4519-8694-730DACD65230}" type="pres">
      <dgm:prSet presAssocID="{7A07EE40-D3E8-4BE3-ADDA-63A3B32DC7C8}" presName="composite" presStyleCnt="0"/>
      <dgm:spPr/>
    </dgm:pt>
    <dgm:pt modelId="{DC377943-EA7E-459E-8446-93D236015307}" type="pres">
      <dgm:prSet presAssocID="{7A07EE40-D3E8-4BE3-ADDA-63A3B32DC7C8}" presName="parTx" presStyleLbl="alignNode1" presStyleIdx="1" presStyleCnt="6">
        <dgm:presLayoutVars>
          <dgm:chMax val="0"/>
          <dgm:chPref val="0"/>
        </dgm:presLayoutVars>
      </dgm:prSet>
      <dgm:spPr/>
    </dgm:pt>
    <dgm:pt modelId="{C79864E1-0243-4942-8485-1A55EAD16D6C}" type="pres">
      <dgm:prSet presAssocID="{7A07EE40-D3E8-4BE3-ADDA-63A3B32DC7C8}" presName="desTx" presStyleLbl="alignAccFollowNode1" presStyleIdx="1" presStyleCnt="6">
        <dgm:presLayoutVars/>
      </dgm:prSet>
      <dgm:spPr/>
    </dgm:pt>
    <dgm:pt modelId="{2DD3060C-330E-436C-BC53-CDDFC2344E95}" type="pres">
      <dgm:prSet presAssocID="{3C1C565A-2593-4579-87AC-75C5308ECF8C}" presName="space" presStyleCnt="0"/>
      <dgm:spPr/>
    </dgm:pt>
    <dgm:pt modelId="{1B48F3B1-BE90-4925-9CC7-7C82E11ED884}" type="pres">
      <dgm:prSet presAssocID="{E09D6657-57B6-4EDE-B131-B488D9400CC1}" presName="composite" presStyleCnt="0"/>
      <dgm:spPr/>
    </dgm:pt>
    <dgm:pt modelId="{FE32EECF-A01D-4CB9-9F72-E126D49B62C6}" type="pres">
      <dgm:prSet presAssocID="{E09D6657-57B6-4EDE-B131-B488D9400CC1}" presName="parTx" presStyleLbl="alignNode1" presStyleIdx="2" presStyleCnt="6">
        <dgm:presLayoutVars>
          <dgm:chMax val="0"/>
          <dgm:chPref val="0"/>
        </dgm:presLayoutVars>
      </dgm:prSet>
      <dgm:spPr/>
    </dgm:pt>
    <dgm:pt modelId="{345A85BC-3645-4D17-AA7E-FCC12B7E5D5D}" type="pres">
      <dgm:prSet presAssocID="{E09D6657-57B6-4EDE-B131-B488D9400CC1}" presName="desTx" presStyleLbl="alignAccFollowNode1" presStyleIdx="2" presStyleCnt="6">
        <dgm:presLayoutVars/>
      </dgm:prSet>
      <dgm:spPr/>
    </dgm:pt>
    <dgm:pt modelId="{0AEBD06A-DF10-4CB0-AB45-DE822355ACD7}" type="pres">
      <dgm:prSet presAssocID="{88CC5B54-971C-4D1C-8404-E579D6342E5B}" presName="space" presStyleCnt="0"/>
      <dgm:spPr/>
    </dgm:pt>
    <dgm:pt modelId="{B69922B6-48D5-4D04-A1FA-6B27D7845BCC}" type="pres">
      <dgm:prSet presAssocID="{3DCA8AEC-4494-4164-9EE3-69055A1D4748}" presName="composite" presStyleCnt="0"/>
      <dgm:spPr/>
    </dgm:pt>
    <dgm:pt modelId="{33271CC7-7A8E-43CA-8636-62CAD6C136FD}" type="pres">
      <dgm:prSet presAssocID="{3DCA8AEC-4494-4164-9EE3-69055A1D4748}" presName="parTx" presStyleLbl="alignNode1" presStyleIdx="3" presStyleCnt="6">
        <dgm:presLayoutVars>
          <dgm:chMax val="0"/>
          <dgm:chPref val="0"/>
        </dgm:presLayoutVars>
      </dgm:prSet>
      <dgm:spPr/>
    </dgm:pt>
    <dgm:pt modelId="{2598366C-3D00-4F93-81DF-D91E7D9A4E40}" type="pres">
      <dgm:prSet presAssocID="{3DCA8AEC-4494-4164-9EE3-69055A1D4748}" presName="desTx" presStyleLbl="alignAccFollowNode1" presStyleIdx="3" presStyleCnt="6">
        <dgm:presLayoutVars/>
      </dgm:prSet>
      <dgm:spPr/>
    </dgm:pt>
    <dgm:pt modelId="{F32D3497-F9FA-45F9-94A8-19D1AB57769D}" type="pres">
      <dgm:prSet presAssocID="{99DBBAAF-0243-4AD3-BC2B-4614655C71E4}" presName="space" presStyleCnt="0"/>
      <dgm:spPr/>
    </dgm:pt>
    <dgm:pt modelId="{2AF821A9-DE2E-4D37-98B4-EEF5BF5361A3}" type="pres">
      <dgm:prSet presAssocID="{32FF4D94-BBF8-4F3D-A317-098ED754897E}" presName="composite" presStyleCnt="0"/>
      <dgm:spPr/>
    </dgm:pt>
    <dgm:pt modelId="{01C92759-1277-439F-848F-B39AB0CCF736}" type="pres">
      <dgm:prSet presAssocID="{32FF4D94-BBF8-4F3D-A317-098ED754897E}" presName="parTx" presStyleLbl="alignNode1" presStyleIdx="4" presStyleCnt="6">
        <dgm:presLayoutVars>
          <dgm:chMax val="0"/>
          <dgm:chPref val="0"/>
        </dgm:presLayoutVars>
      </dgm:prSet>
      <dgm:spPr/>
    </dgm:pt>
    <dgm:pt modelId="{BA52FCA7-D499-4850-8B99-B6DEDED2CE07}" type="pres">
      <dgm:prSet presAssocID="{32FF4D94-BBF8-4F3D-A317-098ED754897E}" presName="desTx" presStyleLbl="alignAccFollowNode1" presStyleIdx="4" presStyleCnt="6">
        <dgm:presLayoutVars/>
      </dgm:prSet>
      <dgm:spPr/>
    </dgm:pt>
    <dgm:pt modelId="{AFE74C16-4E8F-4972-89CF-FE7C1520E811}" type="pres">
      <dgm:prSet presAssocID="{811108A3-D9FF-4275-8CD5-19B321E9F9DF}" presName="space" presStyleCnt="0"/>
      <dgm:spPr/>
    </dgm:pt>
    <dgm:pt modelId="{A675DA09-7FA5-45E3-A78D-600F6BEB73CA}" type="pres">
      <dgm:prSet presAssocID="{D3A35B84-79BB-4210-82A5-AD2A1A12F5FD}" presName="composite" presStyleCnt="0"/>
      <dgm:spPr/>
    </dgm:pt>
    <dgm:pt modelId="{8E7FF9D2-A1AF-409D-B54E-1D66D99423B0}" type="pres">
      <dgm:prSet presAssocID="{D3A35B84-79BB-4210-82A5-AD2A1A12F5FD}" presName="parTx" presStyleLbl="alignNode1" presStyleIdx="5" presStyleCnt="6">
        <dgm:presLayoutVars>
          <dgm:chMax val="0"/>
          <dgm:chPref val="0"/>
        </dgm:presLayoutVars>
      </dgm:prSet>
      <dgm:spPr/>
    </dgm:pt>
    <dgm:pt modelId="{B5CF42FA-2697-4EF2-A4CA-0472D1ED6537}" type="pres">
      <dgm:prSet presAssocID="{D3A35B84-79BB-4210-82A5-AD2A1A12F5FD}" presName="desTx" presStyleLbl="alignAccFollowNode1" presStyleIdx="5" presStyleCnt="6">
        <dgm:presLayoutVars/>
      </dgm:prSet>
      <dgm:spPr/>
    </dgm:pt>
  </dgm:ptLst>
  <dgm:cxnLst>
    <dgm:cxn modelId="{E4D45803-9FBC-46E8-B1C1-BE1456731AD8}" type="presOf" srcId="{17CFE39F-CFD4-4003-82F8-7D66574D7FA2}" destId="{9496747A-B638-41C4-A440-FA25DB3D4A78}" srcOrd="0" destOrd="0" presId="urn:microsoft.com/office/officeart/2016/7/layout/HorizontalActionList"/>
    <dgm:cxn modelId="{76727D0B-2F38-4111-86CF-DCD221363677}" type="presOf" srcId="{A8421DAF-AB04-469C-88AB-97CECF2F4D4D}" destId="{C79864E1-0243-4942-8485-1A55EAD16D6C}" srcOrd="0" destOrd="0" presId="urn:microsoft.com/office/officeart/2016/7/layout/HorizontalActionList"/>
    <dgm:cxn modelId="{4DCF001C-2195-456C-B5DC-2B4D8FE66B72}" type="presOf" srcId="{7A07EE40-D3E8-4BE3-ADDA-63A3B32DC7C8}" destId="{DC377943-EA7E-459E-8446-93D236015307}" srcOrd="0" destOrd="0" presId="urn:microsoft.com/office/officeart/2016/7/layout/HorizontalActionList"/>
    <dgm:cxn modelId="{D5102326-BD7B-44D9-B75F-D17FCBE589EC}" type="presOf" srcId="{3DCA8AEC-4494-4164-9EE3-69055A1D4748}" destId="{33271CC7-7A8E-43CA-8636-62CAD6C136FD}" srcOrd="0" destOrd="0" presId="urn:microsoft.com/office/officeart/2016/7/layout/HorizontalActionList"/>
    <dgm:cxn modelId="{BE8BA82D-12D2-4639-9DA6-F46978C7AB31}" type="presOf" srcId="{C179616D-5BE2-43E8-9AE3-68F530D7C308}" destId="{B5CF42FA-2697-4EF2-A4CA-0472D1ED6537}" srcOrd="0" destOrd="0" presId="urn:microsoft.com/office/officeart/2016/7/layout/HorizontalActionList"/>
    <dgm:cxn modelId="{79722134-0C94-4457-A93B-CB9AD77896E6}" srcId="{5AEC8C76-51A4-4E9B-85F0-9BB9C07CDA8B}" destId="{52283D92-3582-43B1-8D65-3EA6D5D3E0AC}" srcOrd="0" destOrd="0" parTransId="{121D2E52-BB99-4115-A70E-EDC54AADDD11}" sibTransId="{9B61A54F-A57A-4731-84FD-55665B8D6E01}"/>
    <dgm:cxn modelId="{1A339443-D598-478E-BB28-2291571F945B}" srcId="{D3A35B84-79BB-4210-82A5-AD2A1A12F5FD}" destId="{C179616D-5BE2-43E8-9AE3-68F530D7C308}" srcOrd="0" destOrd="0" parTransId="{C7AB9612-D463-4110-97C8-3AC72B0CABA9}" sibTransId="{F72EA2AE-A27D-430E-94B4-04D001C979A1}"/>
    <dgm:cxn modelId="{43F20044-48E3-4AC3-AA0B-5BA5A276BEA4}" type="presOf" srcId="{E09D6657-57B6-4EDE-B131-B488D9400CC1}" destId="{FE32EECF-A01D-4CB9-9F72-E126D49B62C6}" srcOrd="0" destOrd="0" presId="urn:microsoft.com/office/officeart/2016/7/layout/HorizontalActionList"/>
    <dgm:cxn modelId="{9B36B744-037D-433F-B4C0-7425B20EB9F6}" type="presOf" srcId="{52F1A724-4A7A-477F-BB6F-DD3300992473}" destId="{BA52FCA7-D499-4850-8B99-B6DEDED2CE07}" srcOrd="0" destOrd="0" presId="urn:microsoft.com/office/officeart/2016/7/layout/HorizontalActionList"/>
    <dgm:cxn modelId="{7F262545-91B9-4747-B9B3-E5818F80D578}" srcId="{E09D6657-57B6-4EDE-B131-B488D9400CC1}" destId="{3DBCB2F7-4D7F-4680-A43A-A17E27972E55}" srcOrd="0" destOrd="0" parTransId="{B708DE76-EDBE-4693-BB51-47A52E9697D6}" sibTransId="{459BC6B7-E9D8-4B0C-BBC3-B691E03C11CD}"/>
    <dgm:cxn modelId="{7FA0488C-DE8E-45F7-A5CF-C886901722C2}" srcId="{17CFE39F-CFD4-4003-82F8-7D66574D7FA2}" destId="{E09D6657-57B6-4EDE-B131-B488D9400CC1}" srcOrd="2" destOrd="0" parTransId="{BBE86D81-F086-4677-8365-70C6980F0376}" sibTransId="{88CC5B54-971C-4D1C-8404-E579D6342E5B}"/>
    <dgm:cxn modelId="{83788193-2D4B-47D9-833A-7CBAF9EB9942}" type="presOf" srcId="{32FF4D94-BBF8-4F3D-A317-098ED754897E}" destId="{01C92759-1277-439F-848F-B39AB0CCF736}" srcOrd="0" destOrd="0" presId="urn:microsoft.com/office/officeart/2016/7/layout/HorizontalActionList"/>
    <dgm:cxn modelId="{720E4896-044C-48C9-AC09-10C740ACBE35}" type="presOf" srcId="{52283D92-3582-43B1-8D65-3EA6D5D3E0AC}" destId="{09589670-9E0A-4BAC-8F0D-C05ED4E33FA2}" srcOrd="0" destOrd="0" presId="urn:microsoft.com/office/officeart/2016/7/layout/HorizontalActionList"/>
    <dgm:cxn modelId="{B3A199A2-FDAD-489A-9DAD-267049B972C8}" type="presOf" srcId="{5AEC8C76-51A4-4E9B-85F0-9BB9C07CDA8B}" destId="{E0D1F3BB-D2AD-4BA5-B3EF-A522A6091820}" srcOrd="0" destOrd="0" presId="urn:microsoft.com/office/officeart/2016/7/layout/HorizontalActionList"/>
    <dgm:cxn modelId="{E3D663A6-E7E0-448E-8C82-CE6F77693CD2}" type="presOf" srcId="{A53F1681-70FD-4937-8883-BD07D3573106}" destId="{2598366C-3D00-4F93-81DF-D91E7D9A4E40}" srcOrd="0" destOrd="0" presId="urn:microsoft.com/office/officeart/2016/7/layout/HorizontalActionList"/>
    <dgm:cxn modelId="{A125CFAA-8839-47C1-A36A-ADFF0B88DE7C}" srcId="{7A07EE40-D3E8-4BE3-ADDA-63A3B32DC7C8}" destId="{A8421DAF-AB04-469C-88AB-97CECF2F4D4D}" srcOrd="0" destOrd="0" parTransId="{DBF0AC70-D46F-476F-B5B3-C16BEC0B242F}" sibTransId="{7F4E8FE5-A3FB-4CFB-A270-1F233A739D3F}"/>
    <dgm:cxn modelId="{849DC0B3-7DB6-4549-AE3B-8681F0E71FF0}" srcId="{17CFE39F-CFD4-4003-82F8-7D66574D7FA2}" destId="{7A07EE40-D3E8-4BE3-ADDA-63A3B32DC7C8}" srcOrd="1" destOrd="0" parTransId="{EAC9F70E-4728-46CC-963F-DA2757C8913B}" sibTransId="{3C1C565A-2593-4579-87AC-75C5308ECF8C}"/>
    <dgm:cxn modelId="{9348DFB6-53E0-4991-8D48-CA520E15A9DD}" srcId="{17CFE39F-CFD4-4003-82F8-7D66574D7FA2}" destId="{5AEC8C76-51A4-4E9B-85F0-9BB9C07CDA8B}" srcOrd="0" destOrd="0" parTransId="{7A6D44CE-7B9A-441E-B99C-1A09288921C2}" sibTransId="{E49157CE-ADA6-49D2-9716-62C99DB2453D}"/>
    <dgm:cxn modelId="{585FC3CD-D15C-4EEC-A835-C8BA8812B06E}" type="presOf" srcId="{D3A35B84-79BB-4210-82A5-AD2A1A12F5FD}" destId="{8E7FF9D2-A1AF-409D-B54E-1D66D99423B0}" srcOrd="0" destOrd="0" presId="urn:microsoft.com/office/officeart/2016/7/layout/HorizontalActionList"/>
    <dgm:cxn modelId="{64123FD7-41F8-427E-B2C3-9F2E47ABB31F}" srcId="{17CFE39F-CFD4-4003-82F8-7D66574D7FA2}" destId="{D3A35B84-79BB-4210-82A5-AD2A1A12F5FD}" srcOrd="5" destOrd="0" parTransId="{2430A976-C58C-46D7-A9E0-5DA9660D4438}" sibTransId="{0D5636B7-8C08-4A67-A58F-1640E4C2FE6A}"/>
    <dgm:cxn modelId="{AE76DFEE-6BCD-4CB7-A2DA-A0DCA4420819}" srcId="{17CFE39F-CFD4-4003-82F8-7D66574D7FA2}" destId="{32FF4D94-BBF8-4F3D-A317-098ED754897E}" srcOrd="4" destOrd="0" parTransId="{EDEB6DA5-E02D-4985-AAB1-727835693661}" sibTransId="{811108A3-D9FF-4275-8CD5-19B321E9F9DF}"/>
    <dgm:cxn modelId="{E7E5E1EF-980C-4EA9-B840-C23D856B292C}" srcId="{32FF4D94-BBF8-4F3D-A317-098ED754897E}" destId="{52F1A724-4A7A-477F-BB6F-DD3300992473}" srcOrd="0" destOrd="0" parTransId="{A4A4EB0C-2FF5-42B5-B298-F2674435AD0A}" sibTransId="{EDA5876C-0845-4422-A04F-C7DB1162EE56}"/>
    <dgm:cxn modelId="{F574D6F3-CED3-47BF-90A2-2D7D5C14C8AD}" srcId="{17CFE39F-CFD4-4003-82F8-7D66574D7FA2}" destId="{3DCA8AEC-4494-4164-9EE3-69055A1D4748}" srcOrd="3" destOrd="0" parTransId="{CDD5401E-31B2-48EC-8BC8-35266552DCA5}" sibTransId="{99DBBAAF-0243-4AD3-BC2B-4614655C71E4}"/>
    <dgm:cxn modelId="{C44A42F4-E006-4E34-A984-A23514730628}" srcId="{3DCA8AEC-4494-4164-9EE3-69055A1D4748}" destId="{A53F1681-70FD-4937-8883-BD07D3573106}" srcOrd="0" destOrd="0" parTransId="{04B8253A-5679-42BA-B992-D5D944FC359B}" sibTransId="{1F591B37-0133-44D2-8076-B612F83DD644}"/>
    <dgm:cxn modelId="{38C006FE-43A3-464F-8A13-23DE13025007}" type="presOf" srcId="{3DBCB2F7-4D7F-4680-A43A-A17E27972E55}" destId="{345A85BC-3645-4D17-AA7E-FCC12B7E5D5D}" srcOrd="0" destOrd="0" presId="urn:microsoft.com/office/officeart/2016/7/layout/HorizontalActionList"/>
    <dgm:cxn modelId="{7A9CE46C-B0E2-4286-AAAA-F9D9D5EF1EBB}" type="presParOf" srcId="{9496747A-B638-41C4-A440-FA25DB3D4A78}" destId="{2EA37448-EB0D-4021-B305-A57423ED40E3}" srcOrd="0" destOrd="0" presId="urn:microsoft.com/office/officeart/2016/7/layout/HorizontalActionList"/>
    <dgm:cxn modelId="{0EE30FF2-C1AF-49F6-A32D-FCE3E1908365}" type="presParOf" srcId="{2EA37448-EB0D-4021-B305-A57423ED40E3}" destId="{E0D1F3BB-D2AD-4BA5-B3EF-A522A6091820}" srcOrd="0" destOrd="0" presId="urn:microsoft.com/office/officeart/2016/7/layout/HorizontalActionList"/>
    <dgm:cxn modelId="{8B47D30F-E4EB-4B5F-86F7-2B4E46CBD424}" type="presParOf" srcId="{2EA37448-EB0D-4021-B305-A57423ED40E3}" destId="{09589670-9E0A-4BAC-8F0D-C05ED4E33FA2}" srcOrd="1" destOrd="0" presId="urn:microsoft.com/office/officeart/2016/7/layout/HorizontalActionList"/>
    <dgm:cxn modelId="{E1C0847F-4D9B-4DFF-84F3-A8F07E4B5EFB}" type="presParOf" srcId="{9496747A-B638-41C4-A440-FA25DB3D4A78}" destId="{0099DE09-3CBC-4AC7-9877-A3C2130FCB96}" srcOrd="1" destOrd="0" presId="urn:microsoft.com/office/officeart/2016/7/layout/HorizontalActionList"/>
    <dgm:cxn modelId="{F28C9642-726C-45C2-B787-B6C48847E985}" type="presParOf" srcId="{9496747A-B638-41C4-A440-FA25DB3D4A78}" destId="{0A0DE05A-9D15-4519-8694-730DACD65230}" srcOrd="2" destOrd="0" presId="urn:microsoft.com/office/officeart/2016/7/layout/HorizontalActionList"/>
    <dgm:cxn modelId="{2716F4F4-BC10-4B34-9257-23C2279257C1}" type="presParOf" srcId="{0A0DE05A-9D15-4519-8694-730DACD65230}" destId="{DC377943-EA7E-459E-8446-93D236015307}" srcOrd="0" destOrd="0" presId="urn:microsoft.com/office/officeart/2016/7/layout/HorizontalActionList"/>
    <dgm:cxn modelId="{0DDF305A-ED86-4FB3-AA6E-74354281D36C}" type="presParOf" srcId="{0A0DE05A-9D15-4519-8694-730DACD65230}" destId="{C79864E1-0243-4942-8485-1A55EAD16D6C}" srcOrd="1" destOrd="0" presId="urn:microsoft.com/office/officeart/2016/7/layout/HorizontalActionList"/>
    <dgm:cxn modelId="{F4DB9925-6CF2-4B5D-B633-B2ACDEE50130}" type="presParOf" srcId="{9496747A-B638-41C4-A440-FA25DB3D4A78}" destId="{2DD3060C-330E-436C-BC53-CDDFC2344E95}" srcOrd="3" destOrd="0" presId="urn:microsoft.com/office/officeart/2016/7/layout/HorizontalActionList"/>
    <dgm:cxn modelId="{BF593BB1-5001-42C6-93D7-2FC3331F1F9F}" type="presParOf" srcId="{9496747A-B638-41C4-A440-FA25DB3D4A78}" destId="{1B48F3B1-BE90-4925-9CC7-7C82E11ED884}" srcOrd="4" destOrd="0" presId="urn:microsoft.com/office/officeart/2016/7/layout/HorizontalActionList"/>
    <dgm:cxn modelId="{1D46D716-5D82-4F2F-8F48-8008A98D1C7D}" type="presParOf" srcId="{1B48F3B1-BE90-4925-9CC7-7C82E11ED884}" destId="{FE32EECF-A01D-4CB9-9F72-E126D49B62C6}" srcOrd="0" destOrd="0" presId="urn:microsoft.com/office/officeart/2016/7/layout/HorizontalActionList"/>
    <dgm:cxn modelId="{6D991FFE-50A1-47EB-BF8B-972A2E0B2749}" type="presParOf" srcId="{1B48F3B1-BE90-4925-9CC7-7C82E11ED884}" destId="{345A85BC-3645-4D17-AA7E-FCC12B7E5D5D}" srcOrd="1" destOrd="0" presId="urn:microsoft.com/office/officeart/2016/7/layout/HorizontalActionList"/>
    <dgm:cxn modelId="{BD0B2A2D-048B-45CB-8611-FD8CFBDB52E7}" type="presParOf" srcId="{9496747A-B638-41C4-A440-FA25DB3D4A78}" destId="{0AEBD06A-DF10-4CB0-AB45-DE822355ACD7}" srcOrd="5" destOrd="0" presId="urn:microsoft.com/office/officeart/2016/7/layout/HorizontalActionList"/>
    <dgm:cxn modelId="{58A85A6D-6DA1-4716-A358-A9D89FE4FFC3}" type="presParOf" srcId="{9496747A-B638-41C4-A440-FA25DB3D4A78}" destId="{B69922B6-48D5-4D04-A1FA-6B27D7845BCC}" srcOrd="6" destOrd="0" presId="urn:microsoft.com/office/officeart/2016/7/layout/HorizontalActionList"/>
    <dgm:cxn modelId="{BD62D4F1-A8AD-42C5-B4FF-CC2E76300777}" type="presParOf" srcId="{B69922B6-48D5-4D04-A1FA-6B27D7845BCC}" destId="{33271CC7-7A8E-43CA-8636-62CAD6C136FD}" srcOrd="0" destOrd="0" presId="urn:microsoft.com/office/officeart/2016/7/layout/HorizontalActionList"/>
    <dgm:cxn modelId="{A9F284B8-8ED8-429F-9C70-C4A8A99091CF}" type="presParOf" srcId="{B69922B6-48D5-4D04-A1FA-6B27D7845BCC}" destId="{2598366C-3D00-4F93-81DF-D91E7D9A4E40}" srcOrd="1" destOrd="0" presId="urn:microsoft.com/office/officeart/2016/7/layout/HorizontalActionList"/>
    <dgm:cxn modelId="{F230A95B-529E-47E0-B2D1-3F7830573E72}" type="presParOf" srcId="{9496747A-B638-41C4-A440-FA25DB3D4A78}" destId="{F32D3497-F9FA-45F9-94A8-19D1AB57769D}" srcOrd="7" destOrd="0" presId="urn:microsoft.com/office/officeart/2016/7/layout/HorizontalActionList"/>
    <dgm:cxn modelId="{DE9A4884-9F7E-4838-AD15-8A96F2DD619A}" type="presParOf" srcId="{9496747A-B638-41C4-A440-FA25DB3D4A78}" destId="{2AF821A9-DE2E-4D37-98B4-EEF5BF5361A3}" srcOrd="8" destOrd="0" presId="urn:microsoft.com/office/officeart/2016/7/layout/HorizontalActionList"/>
    <dgm:cxn modelId="{FDD8644A-55C9-4649-A27F-6FF3131DB6F8}" type="presParOf" srcId="{2AF821A9-DE2E-4D37-98B4-EEF5BF5361A3}" destId="{01C92759-1277-439F-848F-B39AB0CCF736}" srcOrd="0" destOrd="0" presId="urn:microsoft.com/office/officeart/2016/7/layout/HorizontalActionList"/>
    <dgm:cxn modelId="{4FBF3E7F-A54B-4DF0-8339-99CF8D14C6A4}" type="presParOf" srcId="{2AF821A9-DE2E-4D37-98B4-EEF5BF5361A3}" destId="{BA52FCA7-D499-4850-8B99-B6DEDED2CE07}" srcOrd="1" destOrd="0" presId="urn:microsoft.com/office/officeart/2016/7/layout/HorizontalActionList"/>
    <dgm:cxn modelId="{79F06A99-2CEE-4647-9799-456EB6A1B8DF}" type="presParOf" srcId="{9496747A-B638-41C4-A440-FA25DB3D4A78}" destId="{AFE74C16-4E8F-4972-89CF-FE7C1520E811}" srcOrd="9" destOrd="0" presId="urn:microsoft.com/office/officeart/2016/7/layout/HorizontalActionList"/>
    <dgm:cxn modelId="{AD66FBD4-3A36-493B-9F05-E7EBD2D3D620}" type="presParOf" srcId="{9496747A-B638-41C4-A440-FA25DB3D4A78}" destId="{A675DA09-7FA5-45E3-A78D-600F6BEB73CA}" srcOrd="10" destOrd="0" presId="urn:microsoft.com/office/officeart/2016/7/layout/HorizontalActionList"/>
    <dgm:cxn modelId="{88818F61-36D1-4CED-BBAB-6C28A37C3E17}" type="presParOf" srcId="{A675DA09-7FA5-45E3-A78D-600F6BEB73CA}" destId="{8E7FF9D2-A1AF-409D-B54E-1D66D99423B0}" srcOrd="0" destOrd="0" presId="urn:microsoft.com/office/officeart/2016/7/layout/HorizontalActionList"/>
    <dgm:cxn modelId="{DB145728-48CA-4BC6-A170-AA0C07DCDA0E}" type="presParOf" srcId="{A675DA09-7FA5-45E3-A78D-600F6BEB73CA}" destId="{B5CF42FA-2697-4EF2-A4CA-0472D1ED6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F40B9B-F636-E745-A35E-B3E01B074734}" type="doc">
      <dgm:prSet loTypeId="urn:microsoft.com/office/officeart/2005/8/layout/hierarchy4" loCatId="" qsTypeId="urn:microsoft.com/office/officeart/2005/8/quickstyle/simple5" qsCatId="simple" csTypeId="urn:microsoft.com/office/officeart/2005/8/colors/accent6_2" csCatId="accent6" phldr="1"/>
      <dgm:spPr/>
      <dgm:t>
        <a:bodyPr/>
        <a:lstStyle/>
        <a:p>
          <a:endParaRPr lang="en-US"/>
        </a:p>
      </dgm:t>
    </dgm:pt>
    <dgm:pt modelId="{0C7C6CC0-7387-9543-BABF-239D6241998C}">
      <dgm:prSet phldrT="[Text]"/>
      <dgm:spPr/>
      <dgm:t>
        <a:bodyPr/>
        <a:lstStyle/>
        <a:p>
          <a:r>
            <a:rPr lang="en-US" dirty="0"/>
            <a:t>Process Implemented</a:t>
          </a:r>
        </a:p>
      </dgm:t>
    </dgm:pt>
    <dgm:pt modelId="{38E0B76E-2469-8940-A7E5-B98E346C474D}" type="parTrans" cxnId="{7593080F-121B-3649-ABA2-21B7D27CE77F}">
      <dgm:prSet/>
      <dgm:spPr/>
      <dgm:t>
        <a:bodyPr/>
        <a:lstStyle/>
        <a:p>
          <a:endParaRPr lang="en-US"/>
        </a:p>
      </dgm:t>
    </dgm:pt>
    <dgm:pt modelId="{7389BCB1-19D0-2741-AA43-B3902A0CA831}" type="sibTrans" cxnId="{7593080F-121B-3649-ABA2-21B7D27CE77F}">
      <dgm:prSet/>
      <dgm:spPr/>
      <dgm:t>
        <a:bodyPr/>
        <a:lstStyle/>
        <a:p>
          <a:endParaRPr lang="en-US"/>
        </a:p>
      </dgm:t>
    </dgm:pt>
    <dgm:pt modelId="{017EC82C-9740-E343-9E99-064C53F437CC}">
      <dgm:prSet phldrT="[Text]"/>
      <dgm:spPr/>
      <dgm:t>
        <a:bodyPr/>
        <a:lstStyle/>
        <a:p>
          <a:r>
            <a:rPr lang="en-US" dirty="0"/>
            <a:t>Doing of the Process</a:t>
          </a:r>
        </a:p>
      </dgm:t>
    </dgm:pt>
    <dgm:pt modelId="{194C7E37-BAB8-C745-A8BB-21F0D87BC807}" type="parTrans" cxnId="{73A9B955-5F26-C448-BDA7-AF59AB99CF75}">
      <dgm:prSet/>
      <dgm:spPr/>
      <dgm:t>
        <a:bodyPr/>
        <a:lstStyle/>
        <a:p>
          <a:endParaRPr lang="en-US"/>
        </a:p>
      </dgm:t>
    </dgm:pt>
    <dgm:pt modelId="{6A37D73E-D347-9846-A576-C0FCB5A45987}" type="sibTrans" cxnId="{73A9B955-5F26-C448-BDA7-AF59AB99CF75}">
      <dgm:prSet/>
      <dgm:spPr/>
      <dgm:t>
        <a:bodyPr/>
        <a:lstStyle/>
        <a:p>
          <a:endParaRPr lang="en-US"/>
        </a:p>
      </dgm:t>
    </dgm:pt>
    <dgm:pt modelId="{C0FA3BAB-F944-5343-97FB-FDA22DC53AD0}">
      <dgm:prSet phldrT="[Text]"/>
      <dgm:spPr/>
      <dgm:t>
        <a:bodyPr/>
        <a:lstStyle/>
        <a:p>
          <a:r>
            <a:rPr lang="en-US" dirty="0"/>
            <a:t>Methods</a:t>
          </a:r>
        </a:p>
      </dgm:t>
    </dgm:pt>
    <dgm:pt modelId="{A3667E5E-4E3A-0D4C-8F1B-1FD07B72E26F}" type="parTrans" cxnId="{E08C36CC-5313-C547-BADE-DFB7867218AA}">
      <dgm:prSet/>
      <dgm:spPr/>
      <dgm:t>
        <a:bodyPr/>
        <a:lstStyle/>
        <a:p>
          <a:endParaRPr lang="en-US"/>
        </a:p>
      </dgm:t>
    </dgm:pt>
    <dgm:pt modelId="{80FAF036-7DBF-DC48-9837-8D75FBCE6093}" type="sibTrans" cxnId="{E08C36CC-5313-C547-BADE-DFB7867218AA}">
      <dgm:prSet/>
      <dgm:spPr/>
      <dgm:t>
        <a:bodyPr/>
        <a:lstStyle/>
        <a:p>
          <a:endParaRPr lang="en-US"/>
        </a:p>
      </dgm:t>
    </dgm:pt>
    <dgm:pt modelId="{F8047A5E-86FA-0746-9EF6-2CBED494AFC1}">
      <dgm:prSet phldrT="[Text]"/>
      <dgm:spPr/>
      <dgm:t>
        <a:bodyPr/>
        <a:lstStyle/>
        <a:p>
          <a:r>
            <a:rPr lang="en-US" dirty="0"/>
            <a:t>Analysis</a:t>
          </a:r>
        </a:p>
      </dgm:t>
    </dgm:pt>
    <dgm:pt modelId="{98D6F913-E21F-5148-8960-4A225BA22225}" type="parTrans" cxnId="{B5EA0CEA-53EE-A843-A1BE-3245E7117B33}">
      <dgm:prSet/>
      <dgm:spPr/>
      <dgm:t>
        <a:bodyPr/>
        <a:lstStyle/>
        <a:p>
          <a:endParaRPr lang="en-US"/>
        </a:p>
      </dgm:t>
    </dgm:pt>
    <dgm:pt modelId="{001A069E-3A0A-C548-97DB-B22EE0704E54}" type="sibTrans" cxnId="{B5EA0CEA-53EE-A843-A1BE-3245E7117B33}">
      <dgm:prSet/>
      <dgm:spPr/>
      <dgm:t>
        <a:bodyPr/>
        <a:lstStyle/>
        <a:p>
          <a:endParaRPr lang="en-US"/>
        </a:p>
      </dgm:t>
    </dgm:pt>
    <dgm:pt modelId="{07C3E023-44BF-144F-B2F6-676A1E8A78B3}">
      <dgm:prSet phldrT="[Text]"/>
      <dgm:spPr/>
      <dgm:t>
        <a:bodyPr/>
        <a:lstStyle/>
        <a:p>
          <a:r>
            <a:rPr lang="en-US" dirty="0"/>
            <a:t>Policies</a:t>
          </a:r>
        </a:p>
      </dgm:t>
    </dgm:pt>
    <dgm:pt modelId="{45CB18F4-BC02-5E4F-93B1-454E1D560DA8}" type="parTrans" cxnId="{76E79EA6-BB9F-5545-8511-29D5AAC21AA9}">
      <dgm:prSet/>
      <dgm:spPr/>
      <dgm:t>
        <a:bodyPr/>
        <a:lstStyle/>
        <a:p>
          <a:endParaRPr lang="en-US"/>
        </a:p>
      </dgm:t>
    </dgm:pt>
    <dgm:pt modelId="{BAD1676F-0870-9148-828B-C7F870E01862}" type="sibTrans" cxnId="{76E79EA6-BB9F-5545-8511-29D5AAC21AA9}">
      <dgm:prSet/>
      <dgm:spPr/>
      <dgm:t>
        <a:bodyPr/>
        <a:lstStyle/>
        <a:p>
          <a:endParaRPr lang="en-US"/>
        </a:p>
      </dgm:t>
    </dgm:pt>
    <dgm:pt modelId="{D4B3F656-0C40-E54C-B83A-3576F3B723D5}">
      <dgm:prSet phldrT="[Text]"/>
      <dgm:spPr/>
      <dgm:t>
        <a:bodyPr/>
        <a:lstStyle/>
        <a:p>
          <a:r>
            <a:rPr lang="en-US" dirty="0"/>
            <a:t>Decision Making </a:t>
          </a:r>
        </a:p>
      </dgm:t>
    </dgm:pt>
    <dgm:pt modelId="{15A544A9-4323-874E-AB17-4FC35E793AFE}" type="parTrans" cxnId="{4FEFEB75-3DDE-2B42-BA91-770F8545ED8B}">
      <dgm:prSet/>
      <dgm:spPr/>
      <dgm:t>
        <a:bodyPr/>
        <a:lstStyle/>
        <a:p>
          <a:endParaRPr lang="en-US"/>
        </a:p>
      </dgm:t>
    </dgm:pt>
    <dgm:pt modelId="{172537F5-2F63-7342-B75B-432B8F12BAB2}" type="sibTrans" cxnId="{4FEFEB75-3DDE-2B42-BA91-770F8545ED8B}">
      <dgm:prSet/>
      <dgm:spPr/>
      <dgm:t>
        <a:bodyPr/>
        <a:lstStyle/>
        <a:p>
          <a:endParaRPr lang="en-US"/>
        </a:p>
      </dgm:t>
    </dgm:pt>
    <dgm:pt modelId="{5DBF043A-A1D6-5140-8E39-7F51BBF84982}">
      <dgm:prSet/>
      <dgm:spPr/>
      <dgm:t>
        <a:bodyPr/>
        <a:lstStyle/>
        <a:p>
          <a:r>
            <a:rPr lang="en-US" dirty="0"/>
            <a:t>Action</a:t>
          </a:r>
        </a:p>
      </dgm:t>
    </dgm:pt>
    <dgm:pt modelId="{EF3767B7-148B-1846-B22E-A60928C9986F}" type="parTrans" cxnId="{49022240-80E9-B54B-BC26-2C89EAEC80A3}">
      <dgm:prSet/>
      <dgm:spPr/>
    </dgm:pt>
    <dgm:pt modelId="{2A83C8E6-A1FD-B749-BDBB-7CF02C543189}" type="sibTrans" cxnId="{49022240-80E9-B54B-BC26-2C89EAEC80A3}">
      <dgm:prSet/>
      <dgm:spPr/>
    </dgm:pt>
    <dgm:pt modelId="{D9FF2285-A09F-E445-B817-71F5D2CA768E}" type="pres">
      <dgm:prSet presAssocID="{94F40B9B-F636-E745-A35E-B3E01B074734}" presName="Name0" presStyleCnt="0">
        <dgm:presLayoutVars>
          <dgm:chPref val="1"/>
          <dgm:dir/>
          <dgm:animOne val="branch"/>
          <dgm:animLvl val="lvl"/>
          <dgm:resizeHandles/>
        </dgm:presLayoutVars>
      </dgm:prSet>
      <dgm:spPr/>
    </dgm:pt>
    <dgm:pt modelId="{3ED4FE25-659E-8F4C-A099-9FDF089F6F20}" type="pres">
      <dgm:prSet presAssocID="{0C7C6CC0-7387-9543-BABF-239D6241998C}" presName="vertOne" presStyleCnt="0"/>
      <dgm:spPr/>
    </dgm:pt>
    <dgm:pt modelId="{6775B941-124E-3544-A8FB-E236A482D3BF}" type="pres">
      <dgm:prSet presAssocID="{0C7C6CC0-7387-9543-BABF-239D6241998C}" presName="txOne" presStyleLbl="node0" presStyleIdx="0" presStyleCnt="1">
        <dgm:presLayoutVars>
          <dgm:chPref val="3"/>
        </dgm:presLayoutVars>
      </dgm:prSet>
      <dgm:spPr/>
    </dgm:pt>
    <dgm:pt modelId="{7800D14B-CD1D-B445-9E47-1DE91FCC424D}" type="pres">
      <dgm:prSet presAssocID="{0C7C6CC0-7387-9543-BABF-239D6241998C}" presName="parTransOne" presStyleCnt="0"/>
      <dgm:spPr/>
    </dgm:pt>
    <dgm:pt modelId="{A9D8E081-6DAF-D749-A108-492906B98191}" type="pres">
      <dgm:prSet presAssocID="{0C7C6CC0-7387-9543-BABF-239D6241998C}" presName="horzOne" presStyleCnt="0"/>
      <dgm:spPr/>
    </dgm:pt>
    <dgm:pt modelId="{D44A7AF6-BB9F-7341-A41D-9D33AC16C597}" type="pres">
      <dgm:prSet presAssocID="{017EC82C-9740-E343-9E99-064C53F437CC}" presName="vertTwo" presStyleCnt="0"/>
      <dgm:spPr/>
    </dgm:pt>
    <dgm:pt modelId="{5116C207-68AA-D044-9B33-B43501DF478E}" type="pres">
      <dgm:prSet presAssocID="{017EC82C-9740-E343-9E99-064C53F437CC}" presName="txTwo" presStyleLbl="node2" presStyleIdx="0" presStyleCnt="2">
        <dgm:presLayoutVars>
          <dgm:chPref val="3"/>
        </dgm:presLayoutVars>
      </dgm:prSet>
      <dgm:spPr/>
    </dgm:pt>
    <dgm:pt modelId="{4A5E7C05-6553-FD44-890E-1E6086FF6655}" type="pres">
      <dgm:prSet presAssocID="{017EC82C-9740-E343-9E99-064C53F437CC}" presName="parTransTwo" presStyleCnt="0"/>
      <dgm:spPr/>
    </dgm:pt>
    <dgm:pt modelId="{D9CEFC90-6A74-3042-9D3E-3F027555B860}" type="pres">
      <dgm:prSet presAssocID="{017EC82C-9740-E343-9E99-064C53F437CC}" presName="horzTwo" presStyleCnt="0"/>
      <dgm:spPr/>
    </dgm:pt>
    <dgm:pt modelId="{F7523792-DAC5-7848-9710-608417410246}" type="pres">
      <dgm:prSet presAssocID="{C0FA3BAB-F944-5343-97FB-FDA22DC53AD0}" presName="vertThree" presStyleCnt="0"/>
      <dgm:spPr/>
    </dgm:pt>
    <dgm:pt modelId="{B1969ACF-A107-DE40-B717-4FCDA3D0B0EA}" type="pres">
      <dgm:prSet presAssocID="{C0FA3BAB-F944-5343-97FB-FDA22DC53AD0}" presName="txThree" presStyleLbl="node3" presStyleIdx="0" presStyleCnt="4">
        <dgm:presLayoutVars>
          <dgm:chPref val="3"/>
        </dgm:presLayoutVars>
      </dgm:prSet>
      <dgm:spPr/>
    </dgm:pt>
    <dgm:pt modelId="{2C2368B7-3756-3E44-AD03-10B7C1145192}" type="pres">
      <dgm:prSet presAssocID="{C0FA3BAB-F944-5343-97FB-FDA22DC53AD0}" presName="horzThree" presStyleCnt="0"/>
      <dgm:spPr/>
    </dgm:pt>
    <dgm:pt modelId="{97E9F1AB-257E-9D46-BCF9-B31DDFC898AF}" type="pres">
      <dgm:prSet presAssocID="{80FAF036-7DBF-DC48-9837-8D75FBCE6093}" presName="sibSpaceThree" presStyleCnt="0"/>
      <dgm:spPr/>
    </dgm:pt>
    <dgm:pt modelId="{7C28C8FB-2999-1046-BCC3-2C7D7FE13189}" type="pres">
      <dgm:prSet presAssocID="{F8047A5E-86FA-0746-9EF6-2CBED494AFC1}" presName="vertThree" presStyleCnt="0"/>
      <dgm:spPr/>
    </dgm:pt>
    <dgm:pt modelId="{21A95945-5BD5-804C-AC57-8EDF43A206DB}" type="pres">
      <dgm:prSet presAssocID="{F8047A5E-86FA-0746-9EF6-2CBED494AFC1}" presName="txThree" presStyleLbl="node3" presStyleIdx="1" presStyleCnt="4">
        <dgm:presLayoutVars>
          <dgm:chPref val="3"/>
        </dgm:presLayoutVars>
      </dgm:prSet>
      <dgm:spPr/>
    </dgm:pt>
    <dgm:pt modelId="{57F36D7C-7FB0-774A-80B2-2FB7E9D1CDDB}" type="pres">
      <dgm:prSet presAssocID="{F8047A5E-86FA-0746-9EF6-2CBED494AFC1}" presName="horzThree" presStyleCnt="0"/>
      <dgm:spPr/>
    </dgm:pt>
    <dgm:pt modelId="{FF35F399-2D45-F343-A5B7-A5234765B97E}" type="pres">
      <dgm:prSet presAssocID="{6A37D73E-D347-9846-A576-C0FCB5A45987}" presName="sibSpaceTwo" presStyleCnt="0"/>
      <dgm:spPr/>
    </dgm:pt>
    <dgm:pt modelId="{D919DBC9-57F5-044E-8645-24C4CD47E4A8}" type="pres">
      <dgm:prSet presAssocID="{07C3E023-44BF-144F-B2F6-676A1E8A78B3}" presName="vertTwo" presStyleCnt="0"/>
      <dgm:spPr/>
    </dgm:pt>
    <dgm:pt modelId="{00562D27-B65A-B245-81F6-61A6E50AAFEA}" type="pres">
      <dgm:prSet presAssocID="{07C3E023-44BF-144F-B2F6-676A1E8A78B3}" presName="txTwo" presStyleLbl="node2" presStyleIdx="1" presStyleCnt="2">
        <dgm:presLayoutVars>
          <dgm:chPref val="3"/>
        </dgm:presLayoutVars>
      </dgm:prSet>
      <dgm:spPr/>
    </dgm:pt>
    <dgm:pt modelId="{FD798E6C-C9AF-5140-BE97-4446F265802C}" type="pres">
      <dgm:prSet presAssocID="{07C3E023-44BF-144F-B2F6-676A1E8A78B3}" presName="parTransTwo" presStyleCnt="0"/>
      <dgm:spPr/>
    </dgm:pt>
    <dgm:pt modelId="{B9F73A32-B6F6-A240-8557-79279FBB03E5}" type="pres">
      <dgm:prSet presAssocID="{07C3E023-44BF-144F-B2F6-676A1E8A78B3}" presName="horzTwo" presStyleCnt="0"/>
      <dgm:spPr/>
    </dgm:pt>
    <dgm:pt modelId="{10AF7B5F-F08A-E24F-9F6C-15D2DBBF5BAA}" type="pres">
      <dgm:prSet presAssocID="{D4B3F656-0C40-E54C-B83A-3576F3B723D5}" presName="vertThree" presStyleCnt="0"/>
      <dgm:spPr/>
    </dgm:pt>
    <dgm:pt modelId="{7A666C31-E3C5-1446-BDA5-E6F77EA2BD8D}" type="pres">
      <dgm:prSet presAssocID="{D4B3F656-0C40-E54C-B83A-3576F3B723D5}" presName="txThree" presStyleLbl="node3" presStyleIdx="2" presStyleCnt="4">
        <dgm:presLayoutVars>
          <dgm:chPref val="3"/>
        </dgm:presLayoutVars>
      </dgm:prSet>
      <dgm:spPr/>
    </dgm:pt>
    <dgm:pt modelId="{74B72B5B-843A-164F-9C2F-05C3A4F9ACD8}" type="pres">
      <dgm:prSet presAssocID="{D4B3F656-0C40-E54C-B83A-3576F3B723D5}" presName="horzThree" presStyleCnt="0"/>
      <dgm:spPr/>
    </dgm:pt>
    <dgm:pt modelId="{D8B9DAD8-B165-E04F-9691-7D64C50033C8}" type="pres">
      <dgm:prSet presAssocID="{172537F5-2F63-7342-B75B-432B8F12BAB2}" presName="sibSpaceThree" presStyleCnt="0"/>
      <dgm:spPr/>
    </dgm:pt>
    <dgm:pt modelId="{ECA6CD88-A074-AA4D-9286-324E68A9504E}" type="pres">
      <dgm:prSet presAssocID="{5DBF043A-A1D6-5140-8E39-7F51BBF84982}" presName="vertThree" presStyleCnt="0"/>
      <dgm:spPr/>
    </dgm:pt>
    <dgm:pt modelId="{6339735C-95AD-C64E-B626-40CDC31203B1}" type="pres">
      <dgm:prSet presAssocID="{5DBF043A-A1D6-5140-8E39-7F51BBF84982}" presName="txThree" presStyleLbl="node3" presStyleIdx="3" presStyleCnt="4">
        <dgm:presLayoutVars>
          <dgm:chPref val="3"/>
        </dgm:presLayoutVars>
      </dgm:prSet>
      <dgm:spPr/>
    </dgm:pt>
    <dgm:pt modelId="{06A3FE4F-58D7-0C4A-8BD3-CBFBE3E4D0C9}" type="pres">
      <dgm:prSet presAssocID="{5DBF043A-A1D6-5140-8E39-7F51BBF84982}" presName="horzThree" presStyleCnt="0"/>
      <dgm:spPr/>
    </dgm:pt>
  </dgm:ptLst>
  <dgm:cxnLst>
    <dgm:cxn modelId="{7593080F-121B-3649-ABA2-21B7D27CE77F}" srcId="{94F40B9B-F636-E745-A35E-B3E01B074734}" destId="{0C7C6CC0-7387-9543-BABF-239D6241998C}" srcOrd="0" destOrd="0" parTransId="{38E0B76E-2469-8940-A7E5-B98E346C474D}" sibTransId="{7389BCB1-19D0-2741-AA43-B3902A0CA831}"/>
    <dgm:cxn modelId="{98D50219-8BF3-2D4E-AD56-047A026314B2}" type="presOf" srcId="{07C3E023-44BF-144F-B2F6-676A1E8A78B3}" destId="{00562D27-B65A-B245-81F6-61A6E50AAFEA}" srcOrd="0" destOrd="0" presId="urn:microsoft.com/office/officeart/2005/8/layout/hierarchy4"/>
    <dgm:cxn modelId="{2E958A19-EDF5-0B46-A1F6-A71966227239}" type="presOf" srcId="{F8047A5E-86FA-0746-9EF6-2CBED494AFC1}" destId="{21A95945-5BD5-804C-AC57-8EDF43A206DB}" srcOrd="0" destOrd="0" presId="urn:microsoft.com/office/officeart/2005/8/layout/hierarchy4"/>
    <dgm:cxn modelId="{49022240-80E9-B54B-BC26-2C89EAEC80A3}" srcId="{07C3E023-44BF-144F-B2F6-676A1E8A78B3}" destId="{5DBF043A-A1D6-5140-8E39-7F51BBF84982}" srcOrd="1" destOrd="0" parTransId="{EF3767B7-148B-1846-B22E-A60928C9986F}" sibTransId="{2A83C8E6-A1FD-B749-BDBB-7CF02C543189}"/>
    <dgm:cxn modelId="{106BE54D-D23F-0B41-85B6-92164629069A}" type="presOf" srcId="{C0FA3BAB-F944-5343-97FB-FDA22DC53AD0}" destId="{B1969ACF-A107-DE40-B717-4FCDA3D0B0EA}" srcOrd="0" destOrd="0" presId="urn:microsoft.com/office/officeart/2005/8/layout/hierarchy4"/>
    <dgm:cxn modelId="{73A9B955-5F26-C448-BDA7-AF59AB99CF75}" srcId="{0C7C6CC0-7387-9543-BABF-239D6241998C}" destId="{017EC82C-9740-E343-9E99-064C53F437CC}" srcOrd="0" destOrd="0" parTransId="{194C7E37-BAB8-C745-A8BB-21F0D87BC807}" sibTransId="{6A37D73E-D347-9846-A576-C0FCB5A45987}"/>
    <dgm:cxn modelId="{B52FE161-3DCC-464C-A0B8-14A4498C15AA}" type="presOf" srcId="{5DBF043A-A1D6-5140-8E39-7F51BBF84982}" destId="{6339735C-95AD-C64E-B626-40CDC31203B1}" srcOrd="0" destOrd="0" presId="urn:microsoft.com/office/officeart/2005/8/layout/hierarchy4"/>
    <dgm:cxn modelId="{4FEFEB75-3DDE-2B42-BA91-770F8545ED8B}" srcId="{07C3E023-44BF-144F-B2F6-676A1E8A78B3}" destId="{D4B3F656-0C40-E54C-B83A-3576F3B723D5}" srcOrd="0" destOrd="0" parTransId="{15A544A9-4323-874E-AB17-4FC35E793AFE}" sibTransId="{172537F5-2F63-7342-B75B-432B8F12BAB2}"/>
    <dgm:cxn modelId="{76E79EA6-BB9F-5545-8511-29D5AAC21AA9}" srcId="{0C7C6CC0-7387-9543-BABF-239D6241998C}" destId="{07C3E023-44BF-144F-B2F6-676A1E8A78B3}" srcOrd="1" destOrd="0" parTransId="{45CB18F4-BC02-5E4F-93B1-454E1D560DA8}" sibTransId="{BAD1676F-0870-9148-828B-C7F870E01862}"/>
    <dgm:cxn modelId="{496212B5-3D04-6945-B831-9E005B3C3D85}" type="presOf" srcId="{017EC82C-9740-E343-9E99-064C53F437CC}" destId="{5116C207-68AA-D044-9B33-B43501DF478E}" srcOrd="0" destOrd="0" presId="urn:microsoft.com/office/officeart/2005/8/layout/hierarchy4"/>
    <dgm:cxn modelId="{E08C36CC-5313-C547-BADE-DFB7867218AA}" srcId="{017EC82C-9740-E343-9E99-064C53F437CC}" destId="{C0FA3BAB-F944-5343-97FB-FDA22DC53AD0}" srcOrd="0" destOrd="0" parTransId="{A3667E5E-4E3A-0D4C-8F1B-1FD07B72E26F}" sibTransId="{80FAF036-7DBF-DC48-9837-8D75FBCE6093}"/>
    <dgm:cxn modelId="{7AE44BD1-4BDF-FF46-8A30-BC681C0F38C5}" type="presOf" srcId="{0C7C6CC0-7387-9543-BABF-239D6241998C}" destId="{6775B941-124E-3544-A8FB-E236A482D3BF}" srcOrd="0" destOrd="0" presId="urn:microsoft.com/office/officeart/2005/8/layout/hierarchy4"/>
    <dgm:cxn modelId="{AF6864E5-959E-E946-9BB5-84D5C68E8F83}" type="presOf" srcId="{94F40B9B-F636-E745-A35E-B3E01B074734}" destId="{D9FF2285-A09F-E445-B817-71F5D2CA768E}" srcOrd="0" destOrd="0" presId="urn:microsoft.com/office/officeart/2005/8/layout/hierarchy4"/>
    <dgm:cxn modelId="{B5EA0CEA-53EE-A843-A1BE-3245E7117B33}" srcId="{017EC82C-9740-E343-9E99-064C53F437CC}" destId="{F8047A5E-86FA-0746-9EF6-2CBED494AFC1}" srcOrd="1" destOrd="0" parTransId="{98D6F913-E21F-5148-8960-4A225BA22225}" sibTransId="{001A069E-3A0A-C548-97DB-B22EE0704E54}"/>
    <dgm:cxn modelId="{4B0656F6-C6B2-7F42-A547-52303B80B61B}" type="presOf" srcId="{D4B3F656-0C40-E54C-B83A-3576F3B723D5}" destId="{7A666C31-E3C5-1446-BDA5-E6F77EA2BD8D}" srcOrd="0" destOrd="0" presId="urn:microsoft.com/office/officeart/2005/8/layout/hierarchy4"/>
    <dgm:cxn modelId="{9798E766-95BA-3B47-A403-18300D662314}" type="presParOf" srcId="{D9FF2285-A09F-E445-B817-71F5D2CA768E}" destId="{3ED4FE25-659E-8F4C-A099-9FDF089F6F20}" srcOrd="0" destOrd="0" presId="urn:microsoft.com/office/officeart/2005/8/layout/hierarchy4"/>
    <dgm:cxn modelId="{E4F44417-C1F5-A44A-ABA9-461BC01037A9}" type="presParOf" srcId="{3ED4FE25-659E-8F4C-A099-9FDF089F6F20}" destId="{6775B941-124E-3544-A8FB-E236A482D3BF}" srcOrd="0" destOrd="0" presId="urn:microsoft.com/office/officeart/2005/8/layout/hierarchy4"/>
    <dgm:cxn modelId="{863A4070-776B-7044-A7F2-3D77DCCF37F1}" type="presParOf" srcId="{3ED4FE25-659E-8F4C-A099-9FDF089F6F20}" destId="{7800D14B-CD1D-B445-9E47-1DE91FCC424D}" srcOrd="1" destOrd="0" presId="urn:microsoft.com/office/officeart/2005/8/layout/hierarchy4"/>
    <dgm:cxn modelId="{A78D2F06-4A2C-9E45-BC70-B689480DDC6A}" type="presParOf" srcId="{3ED4FE25-659E-8F4C-A099-9FDF089F6F20}" destId="{A9D8E081-6DAF-D749-A108-492906B98191}" srcOrd="2" destOrd="0" presId="urn:microsoft.com/office/officeart/2005/8/layout/hierarchy4"/>
    <dgm:cxn modelId="{6E8F8BA3-45CE-8743-9688-AA03DBEB8416}" type="presParOf" srcId="{A9D8E081-6DAF-D749-A108-492906B98191}" destId="{D44A7AF6-BB9F-7341-A41D-9D33AC16C597}" srcOrd="0" destOrd="0" presId="urn:microsoft.com/office/officeart/2005/8/layout/hierarchy4"/>
    <dgm:cxn modelId="{BC2578CF-041D-A44F-ADB7-4FEBD6475B12}" type="presParOf" srcId="{D44A7AF6-BB9F-7341-A41D-9D33AC16C597}" destId="{5116C207-68AA-D044-9B33-B43501DF478E}" srcOrd="0" destOrd="0" presId="urn:microsoft.com/office/officeart/2005/8/layout/hierarchy4"/>
    <dgm:cxn modelId="{E8536357-EB40-A343-964F-32FBFE7642F3}" type="presParOf" srcId="{D44A7AF6-BB9F-7341-A41D-9D33AC16C597}" destId="{4A5E7C05-6553-FD44-890E-1E6086FF6655}" srcOrd="1" destOrd="0" presId="urn:microsoft.com/office/officeart/2005/8/layout/hierarchy4"/>
    <dgm:cxn modelId="{26783912-12D6-774A-A5D9-514BF7EE9249}" type="presParOf" srcId="{D44A7AF6-BB9F-7341-A41D-9D33AC16C597}" destId="{D9CEFC90-6A74-3042-9D3E-3F027555B860}" srcOrd="2" destOrd="0" presId="urn:microsoft.com/office/officeart/2005/8/layout/hierarchy4"/>
    <dgm:cxn modelId="{639F8C86-E4D6-2048-8231-48C8D28C9ECF}" type="presParOf" srcId="{D9CEFC90-6A74-3042-9D3E-3F027555B860}" destId="{F7523792-DAC5-7848-9710-608417410246}" srcOrd="0" destOrd="0" presId="urn:microsoft.com/office/officeart/2005/8/layout/hierarchy4"/>
    <dgm:cxn modelId="{355F7903-484F-FF4B-B415-F399CF237D02}" type="presParOf" srcId="{F7523792-DAC5-7848-9710-608417410246}" destId="{B1969ACF-A107-DE40-B717-4FCDA3D0B0EA}" srcOrd="0" destOrd="0" presId="urn:microsoft.com/office/officeart/2005/8/layout/hierarchy4"/>
    <dgm:cxn modelId="{19A6FC1D-B273-7044-B080-0960EB3A3276}" type="presParOf" srcId="{F7523792-DAC5-7848-9710-608417410246}" destId="{2C2368B7-3756-3E44-AD03-10B7C1145192}" srcOrd="1" destOrd="0" presId="urn:microsoft.com/office/officeart/2005/8/layout/hierarchy4"/>
    <dgm:cxn modelId="{92112B8E-752A-B94F-9C27-2A6EFAEE6DE5}" type="presParOf" srcId="{D9CEFC90-6A74-3042-9D3E-3F027555B860}" destId="{97E9F1AB-257E-9D46-BCF9-B31DDFC898AF}" srcOrd="1" destOrd="0" presId="urn:microsoft.com/office/officeart/2005/8/layout/hierarchy4"/>
    <dgm:cxn modelId="{5D99AF5C-197F-1A42-BFCF-92C85309EEB5}" type="presParOf" srcId="{D9CEFC90-6A74-3042-9D3E-3F027555B860}" destId="{7C28C8FB-2999-1046-BCC3-2C7D7FE13189}" srcOrd="2" destOrd="0" presId="urn:microsoft.com/office/officeart/2005/8/layout/hierarchy4"/>
    <dgm:cxn modelId="{3872B2D0-E699-584E-8E38-58A44300ED47}" type="presParOf" srcId="{7C28C8FB-2999-1046-BCC3-2C7D7FE13189}" destId="{21A95945-5BD5-804C-AC57-8EDF43A206DB}" srcOrd="0" destOrd="0" presId="urn:microsoft.com/office/officeart/2005/8/layout/hierarchy4"/>
    <dgm:cxn modelId="{EF1BE45D-5305-7F49-A49D-F4C0033B90B6}" type="presParOf" srcId="{7C28C8FB-2999-1046-BCC3-2C7D7FE13189}" destId="{57F36D7C-7FB0-774A-80B2-2FB7E9D1CDDB}" srcOrd="1" destOrd="0" presId="urn:microsoft.com/office/officeart/2005/8/layout/hierarchy4"/>
    <dgm:cxn modelId="{A26D4CC3-FED7-B24C-A3AC-EAEC7FAF2BFC}" type="presParOf" srcId="{A9D8E081-6DAF-D749-A108-492906B98191}" destId="{FF35F399-2D45-F343-A5B7-A5234765B97E}" srcOrd="1" destOrd="0" presId="urn:microsoft.com/office/officeart/2005/8/layout/hierarchy4"/>
    <dgm:cxn modelId="{DE488F84-DB2C-7F48-ADA3-F6DF40627A8E}" type="presParOf" srcId="{A9D8E081-6DAF-D749-A108-492906B98191}" destId="{D919DBC9-57F5-044E-8645-24C4CD47E4A8}" srcOrd="2" destOrd="0" presId="urn:microsoft.com/office/officeart/2005/8/layout/hierarchy4"/>
    <dgm:cxn modelId="{510A99A3-023E-AB45-B731-945D39A508D5}" type="presParOf" srcId="{D919DBC9-57F5-044E-8645-24C4CD47E4A8}" destId="{00562D27-B65A-B245-81F6-61A6E50AAFEA}" srcOrd="0" destOrd="0" presId="urn:microsoft.com/office/officeart/2005/8/layout/hierarchy4"/>
    <dgm:cxn modelId="{DEFC1D3E-ABE8-EA43-9598-08994E5B5A18}" type="presParOf" srcId="{D919DBC9-57F5-044E-8645-24C4CD47E4A8}" destId="{FD798E6C-C9AF-5140-BE97-4446F265802C}" srcOrd="1" destOrd="0" presId="urn:microsoft.com/office/officeart/2005/8/layout/hierarchy4"/>
    <dgm:cxn modelId="{7B4D8CCD-7CF9-E54C-BB15-05EE4AA1B287}" type="presParOf" srcId="{D919DBC9-57F5-044E-8645-24C4CD47E4A8}" destId="{B9F73A32-B6F6-A240-8557-79279FBB03E5}" srcOrd="2" destOrd="0" presId="urn:microsoft.com/office/officeart/2005/8/layout/hierarchy4"/>
    <dgm:cxn modelId="{6F3FC915-22C1-B642-959F-5AA8C17D708B}" type="presParOf" srcId="{B9F73A32-B6F6-A240-8557-79279FBB03E5}" destId="{10AF7B5F-F08A-E24F-9F6C-15D2DBBF5BAA}" srcOrd="0" destOrd="0" presId="urn:microsoft.com/office/officeart/2005/8/layout/hierarchy4"/>
    <dgm:cxn modelId="{8EE508FD-DE9A-2E47-B898-AF7A3148EE7B}" type="presParOf" srcId="{10AF7B5F-F08A-E24F-9F6C-15D2DBBF5BAA}" destId="{7A666C31-E3C5-1446-BDA5-E6F77EA2BD8D}" srcOrd="0" destOrd="0" presId="urn:microsoft.com/office/officeart/2005/8/layout/hierarchy4"/>
    <dgm:cxn modelId="{A8A864F5-90F9-4544-A328-651B0B308CD0}" type="presParOf" srcId="{10AF7B5F-F08A-E24F-9F6C-15D2DBBF5BAA}" destId="{74B72B5B-843A-164F-9C2F-05C3A4F9ACD8}" srcOrd="1" destOrd="0" presId="urn:microsoft.com/office/officeart/2005/8/layout/hierarchy4"/>
    <dgm:cxn modelId="{267C4DA0-B0E6-3A40-A71F-9E7F4FC6BD67}" type="presParOf" srcId="{B9F73A32-B6F6-A240-8557-79279FBB03E5}" destId="{D8B9DAD8-B165-E04F-9691-7D64C50033C8}" srcOrd="1" destOrd="0" presId="urn:microsoft.com/office/officeart/2005/8/layout/hierarchy4"/>
    <dgm:cxn modelId="{F2007061-319F-9040-923B-BC9CFDBFB1F4}" type="presParOf" srcId="{B9F73A32-B6F6-A240-8557-79279FBB03E5}" destId="{ECA6CD88-A074-AA4D-9286-324E68A9504E}" srcOrd="2" destOrd="0" presId="urn:microsoft.com/office/officeart/2005/8/layout/hierarchy4"/>
    <dgm:cxn modelId="{D21F371C-5A21-7142-8ED3-45D0FBE5C695}" type="presParOf" srcId="{ECA6CD88-A074-AA4D-9286-324E68A9504E}" destId="{6339735C-95AD-C64E-B626-40CDC31203B1}" srcOrd="0" destOrd="0" presId="urn:microsoft.com/office/officeart/2005/8/layout/hierarchy4"/>
    <dgm:cxn modelId="{D5217A26-F60C-7B40-AF78-E88D35934354}" type="presParOf" srcId="{ECA6CD88-A074-AA4D-9286-324E68A9504E}" destId="{06A3FE4F-58D7-0C4A-8BD3-CBFBE3E4D0C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B269B-6439-43DB-9E67-82AC2FF41A4A}">
      <dsp:nvSpPr>
        <dsp:cNvPr id="0" name=""/>
        <dsp:cNvSpPr/>
      </dsp:nvSpPr>
      <dsp:spPr>
        <a:xfrm>
          <a:off x="3064696" y="29113"/>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Write Outcomes</a:t>
          </a:r>
        </a:p>
      </dsp:txBody>
      <dsp:txXfrm>
        <a:off x="3064696" y="29113"/>
        <a:ext cx="990080" cy="990080"/>
      </dsp:txXfrm>
    </dsp:sp>
    <dsp:sp modelId="{34BDFAA6-7D2C-47EF-9CEE-C03A6395066E}">
      <dsp:nvSpPr>
        <dsp:cNvPr id="0" name=""/>
        <dsp:cNvSpPr/>
      </dsp:nvSpPr>
      <dsp:spPr>
        <a:xfrm>
          <a:off x="733498" y="209"/>
          <a:ext cx="3714830" cy="3714830"/>
        </a:xfrm>
        <a:prstGeom prst="circularArrow">
          <a:avLst>
            <a:gd name="adj1" fmla="val 5197"/>
            <a:gd name="adj2" fmla="val 335695"/>
            <a:gd name="adj3" fmla="val 21294131"/>
            <a:gd name="adj4" fmla="val 19765460"/>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54CA5-FE35-4B6C-BF56-AEE887DA5C03}">
      <dsp:nvSpPr>
        <dsp:cNvPr id="0" name=""/>
        <dsp:cNvSpPr/>
      </dsp:nvSpPr>
      <dsp:spPr>
        <a:xfrm>
          <a:off x="3516286" y="1871925"/>
          <a:ext cx="1284431"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Identify Assessments</a:t>
          </a:r>
        </a:p>
      </dsp:txBody>
      <dsp:txXfrm>
        <a:off x="3516286" y="1871925"/>
        <a:ext cx="1284431" cy="990080"/>
      </dsp:txXfrm>
    </dsp:sp>
    <dsp:sp modelId="{E72B7E6C-1523-4C67-B477-4622092FDCFA}">
      <dsp:nvSpPr>
        <dsp:cNvPr id="0" name=""/>
        <dsp:cNvSpPr/>
      </dsp:nvSpPr>
      <dsp:spPr>
        <a:xfrm>
          <a:off x="733498" y="209"/>
          <a:ext cx="3714830" cy="3714830"/>
        </a:xfrm>
        <a:prstGeom prst="circularArrow">
          <a:avLst>
            <a:gd name="adj1" fmla="val 5197"/>
            <a:gd name="adj2" fmla="val 335695"/>
            <a:gd name="adj3" fmla="val 4015620"/>
            <a:gd name="adj4" fmla="val 2252586"/>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C892D-498F-419A-B194-B4970204D72C}">
      <dsp:nvSpPr>
        <dsp:cNvPr id="0" name=""/>
        <dsp:cNvSpPr/>
      </dsp:nvSpPr>
      <dsp:spPr>
        <a:xfrm>
          <a:off x="2095873" y="3010845"/>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Times New Roman" charset="0"/>
              <a:ea typeface="Times New Roman" charset="0"/>
              <a:cs typeface="Times New Roman" charset="0"/>
            </a:rPr>
            <a:t>Gather Results</a:t>
          </a:r>
        </a:p>
      </dsp:txBody>
      <dsp:txXfrm>
        <a:off x="2095873" y="3010845"/>
        <a:ext cx="990080" cy="990080"/>
      </dsp:txXfrm>
    </dsp:sp>
    <dsp:sp modelId="{6526B300-7B0F-4CC0-9825-A17E4C044797}">
      <dsp:nvSpPr>
        <dsp:cNvPr id="0" name=""/>
        <dsp:cNvSpPr/>
      </dsp:nvSpPr>
      <dsp:spPr>
        <a:xfrm>
          <a:off x="733498" y="209"/>
          <a:ext cx="3714830" cy="3714830"/>
        </a:xfrm>
        <a:prstGeom prst="circularArrow">
          <a:avLst>
            <a:gd name="adj1" fmla="val 5197"/>
            <a:gd name="adj2" fmla="val 335695"/>
            <a:gd name="adj3" fmla="val 8211719"/>
            <a:gd name="adj4" fmla="val 6448685"/>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C7E19E-2EA3-40B2-88E3-A8935550E75D}">
      <dsp:nvSpPr>
        <dsp:cNvPr id="0" name=""/>
        <dsp:cNvSpPr/>
      </dsp:nvSpPr>
      <dsp:spPr>
        <a:xfrm>
          <a:off x="528284" y="1871925"/>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charset="0"/>
              <a:ea typeface="Times New Roman" charset="0"/>
              <a:cs typeface="Times New Roman" charset="0"/>
            </a:rPr>
            <a:t>Package Results</a:t>
          </a:r>
        </a:p>
      </dsp:txBody>
      <dsp:txXfrm>
        <a:off x="528284" y="1871925"/>
        <a:ext cx="990080" cy="990080"/>
      </dsp:txXfrm>
    </dsp:sp>
    <dsp:sp modelId="{2DB0FF9C-5BB8-4F21-BBE7-B645AAD01BCA}">
      <dsp:nvSpPr>
        <dsp:cNvPr id="0" name=""/>
        <dsp:cNvSpPr/>
      </dsp:nvSpPr>
      <dsp:spPr>
        <a:xfrm>
          <a:off x="733498" y="209"/>
          <a:ext cx="3714830" cy="3714830"/>
        </a:xfrm>
        <a:prstGeom prst="circularArrow">
          <a:avLst>
            <a:gd name="adj1" fmla="val 5197"/>
            <a:gd name="adj2" fmla="val 335695"/>
            <a:gd name="adj3" fmla="val 12298846"/>
            <a:gd name="adj4" fmla="val 10770174"/>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907CB-9A06-47CB-BD62-9A82F561B161}">
      <dsp:nvSpPr>
        <dsp:cNvPr id="0" name=""/>
        <dsp:cNvSpPr/>
      </dsp:nvSpPr>
      <dsp:spPr>
        <a:xfrm>
          <a:off x="1127049" y="29113"/>
          <a:ext cx="990080" cy="99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charset="0"/>
              <a:ea typeface="Times New Roman" charset="0"/>
              <a:cs typeface="Times New Roman" charset="0"/>
            </a:rPr>
            <a:t>Submit Reports</a:t>
          </a:r>
        </a:p>
      </dsp:txBody>
      <dsp:txXfrm>
        <a:off x="1127049" y="29113"/>
        <a:ext cx="990080" cy="990080"/>
      </dsp:txXfrm>
    </dsp:sp>
    <dsp:sp modelId="{13340EEA-76E2-4FE0-810A-DD2F7AB6655E}">
      <dsp:nvSpPr>
        <dsp:cNvPr id="0" name=""/>
        <dsp:cNvSpPr/>
      </dsp:nvSpPr>
      <dsp:spPr>
        <a:xfrm>
          <a:off x="733498" y="209"/>
          <a:ext cx="3714830" cy="3714830"/>
        </a:xfrm>
        <a:prstGeom prst="circularArrow">
          <a:avLst>
            <a:gd name="adj1" fmla="val 5197"/>
            <a:gd name="adj2" fmla="val 335695"/>
            <a:gd name="adj3" fmla="val 16866605"/>
            <a:gd name="adj4" fmla="val 15197700"/>
            <a:gd name="adj5" fmla="val 6063"/>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8E6F4-0532-41EF-9F35-49FB1B089B03}">
      <dsp:nvSpPr>
        <dsp:cNvPr id="0" name=""/>
        <dsp:cNvSpPr/>
      </dsp:nvSpPr>
      <dsp:spPr>
        <a:xfrm>
          <a:off x="3363743" y="47530"/>
          <a:ext cx="1290831"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Name Expectations for Learning</a:t>
          </a:r>
        </a:p>
      </dsp:txBody>
      <dsp:txXfrm>
        <a:off x="3363743" y="47530"/>
        <a:ext cx="1290831" cy="1009376"/>
      </dsp:txXfrm>
    </dsp:sp>
    <dsp:sp modelId="{FB03E683-6513-477A-903B-C95E85FDA2EE}">
      <dsp:nvSpPr>
        <dsp:cNvPr id="0" name=""/>
        <dsp:cNvSpPr/>
      </dsp:nvSpPr>
      <dsp:spPr>
        <a:xfrm>
          <a:off x="1087966" y="-15674"/>
          <a:ext cx="3790399" cy="3790399"/>
        </a:xfrm>
        <a:prstGeom prst="circularArrow">
          <a:avLst>
            <a:gd name="adj1" fmla="val 5193"/>
            <a:gd name="adj2" fmla="val 335378"/>
            <a:gd name="adj3" fmla="val 21325371"/>
            <a:gd name="adj4" fmla="val 19843192"/>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E60F52-30D4-46D6-B483-422FD70F3280}">
      <dsp:nvSpPr>
        <dsp:cNvPr id="0" name=""/>
        <dsp:cNvSpPr/>
      </dsp:nvSpPr>
      <dsp:spPr>
        <a:xfrm>
          <a:off x="3927886" y="1909245"/>
          <a:ext cx="1309464"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imes New Roman" charset="0"/>
              <a:ea typeface="Times New Roman" charset="0"/>
              <a:cs typeface="Times New Roman" charset="0"/>
            </a:rPr>
            <a:t>Communicate Expectations to Learners</a:t>
          </a:r>
        </a:p>
      </dsp:txBody>
      <dsp:txXfrm>
        <a:off x="3927886" y="1909245"/>
        <a:ext cx="1309464" cy="1009376"/>
      </dsp:txXfrm>
    </dsp:sp>
    <dsp:sp modelId="{97747594-3DB6-4672-87FC-426482259A07}">
      <dsp:nvSpPr>
        <dsp:cNvPr id="0" name=""/>
        <dsp:cNvSpPr/>
      </dsp:nvSpPr>
      <dsp:spPr>
        <a:xfrm>
          <a:off x="1087771" y="-1022"/>
          <a:ext cx="3790399" cy="3790399"/>
        </a:xfrm>
        <a:prstGeom prst="circularArrow">
          <a:avLst>
            <a:gd name="adj1" fmla="val 5193"/>
            <a:gd name="adj2" fmla="val 335378"/>
            <a:gd name="adj3" fmla="val 4016957"/>
            <a:gd name="adj4" fmla="val 2251359"/>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79D599-9A6D-4D63-BC24-5F14DD22713B}">
      <dsp:nvSpPr>
        <dsp:cNvPr id="0" name=""/>
        <dsp:cNvSpPr/>
      </dsp:nvSpPr>
      <dsp:spPr>
        <a:xfrm>
          <a:off x="2478282" y="3071457"/>
          <a:ext cx="1009376"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charset="0"/>
              <a:ea typeface="Times New Roman" charset="0"/>
              <a:cs typeface="Times New Roman" charset="0"/>
            </a:rPr>
            <a:t>Collect Student Work</a:t>
          </a:r>
          <a:endParaRPr lang="en-US" sz="1500" kern="1200">
            <a:latin typeface="Times New Roman" charset="0"/>
            <a:ea typeface="Times New Roman" charset="0"/>
            <a:cs typeface="Times New Roman" charset="0"/>
          </a:endParaRPr>
        </a:p>
      </dsp:txBody>
      <dsp:txXfrm>
        <a:off x="2478282" y="3071457"/>
        <a:ext cx="1009376" cy="1009376"/>
      </dsp:txXfrm>
    </dsp:sp>
    <dsp:sp modelId="{834A370C-1391-4421-8F1D-92475D25CC23}">
      <dsp:nvSpPr>
        <dsp:cNvPr id="0" name=""/>
        <dsp:cNvSpPr/>
      </dsp:nvSpPr>
      <dsp:spPr>
        <a:xfrm>
          <a:off x="1087771" y="-1022"/>
          <a:ext cx="3790399" cy="3790399"/>
        </a:xfrm>
        <a:prstGeom prst="circularArrow">
          <a:avLst>
            <a:gd name="adj1" fmla="val 5193"/>
            <a:gd name="adj2" fmla="val 335378"/>
            <a:gd name="adj3" fmla="val 8213263"/>
            <a:gd name="adj4" fmla="val 6447665"/>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243636-4085-463D-AA67-7967D3B9A721}">
      <dsp:nvSpPr>
        <dsp:cNvPr id="0" name=""/>
        <dsp:cNvSpPr/>
      </dsp:nvSpPr>
      <dsp:spPr>
        <a:xfrm>
          <a:off x="878635" y="1909245"/>
          <a:ext cx="1009376"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charset="0"/>
              <a:ea typeface="Times New Roman" charset="0"/>
              <a:cs typeface="Times New Roman" charset="0"/>
            </a:rPr>
            <a:t>Determine Extent of  Learning</a:t>
          </a:r>
          <a:endParaRPr lang="en-US" sz="1500" kern="1200">
            <a:latin typeface="Times New Roman" charset="0"/>
            <a:ea typeface="Times New Roman" charset="0"/>
            <a:cs typeface="Times New Roman" charset="0"/>
          </a:endParaRPr>
        </a:p>
      </dsp:txBody>
      <dsp:txXfrm>
        <a:off x="878635" y="1909245"/>
        <a:ext cx="1009376" cy="1009376"/>
      </dsp:txXfrm>
    </dsp:sp>
    <dsp:sp modelId="{987506CA-A909-4DC4-BC1E-4FDF034E1999}">
      <dsp:nvSpPr>
        <dsp:cNvPr id="0" name=""/>
        <dsp:cNvSpPr/>
      </dsp:nvSpPr>
      <dsp:spPr>
        <a:xfrm>
          <a:off x="1087771" y="-1022"/>
          <a:ext cx="3790399" cy="3790399"/>
        </a:xfrm>
        <a:prstGeom prst="circularArrow">
          <a:avLst>
            <a:gd name="adj1" fmla="val 5193"/>
            <a:gd name="adj2" fmla="val 335378"/>
            <a:gd name="adj3" fmla="val 12300293"/>
            <a:gd name="adj4" fmla="val 10769201"/>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72EAB-5F36-4A76-BBAF-2C0421ECCAEE}">
      <dsp:nvSpPr>
        <dsp:cNvPr id="0" name=""/>
        <dsp:cNvSpPr/>
      </dsp:nvSpPr>
      <dsp:spPr>
        <a:xfrm>
          <a:off x="1489646" y="28747"/>
          <a:ext cx="1009376" cy="100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Times New Roman" charset="0"/>
              <a:ea typeface="Times New Roman" charset="0"/>
              <a:cs typeface="Times New Roman" charset="0"/>
            </a:rPr>
            <a:t>Strategize New Student Success Plans</a:t>
          </a:r>
          <a:endParaRPr lang="en-US" sz="1500" kern="1200">
            <a:latin typeface="Times New Roman" charset="0"/>
            <a:ea typeface="Times New Roman" charset="0"/>
            <a:cs typeface="Times New Roman" charset="0"/>
          </a:endParaRPr>
        </a:p>
      </dsp:txBody>
      <dsp:txXfrm>
        <a:off x="1489646" y="28747"/>
        <a:ext cx="1009376" cy="1009376"/>
      </dsp:txXfrm>
    </dsp:sp>
    <dsp:sp modelId="{E81D17DA-F64E-4F83-96EF-4E256B374479}">
      <dsp:nvSpPr>
        <dsp:cNvPr id="0" name=""/>
        <dsp:cNvSpPr/>
      </dsp:nvSpPr>
      <dsp:spPr>
        <a:xfrm>
          <a:off x="1101989" y="-5363"/>
          <a:ext cx="3790399" cy="3790399"/>
        </a:xfrm>
        <a:prstGeom prst="circularArrow">
          <a:avLst>
            <a:gd name="adj1" fmla="val 5193"/>
            <a:gd name="adj2" fmla="val 335378"/>
            <a:gd name="adj3" fmla="val 16619877"/>
            <a:gd name="adj4" fmla="val 15166300"/>
            <a:gd name="adj5" fmla="val 6058"/>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1F3BB-D2AD-4BA5-B3EF-A522A6091820}">
      <dsp:nvSpPr>
        <dsp:cNvPr id="0" name=""/>
        <dsp:cNvSpPr/>
      </dsp:nvSpPr>
      <dsp:spPr>
        <a:xfrm>
          <a:off x="11775" y="271652"/>
          <a:ext cx="1163550" cy="34906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Check</a:t>
          </a:r>
        </a:p>
      </dsp:txBody>
      <dsp:txXfrm>
        <a:off x="11775" y="271652"/>
        <a:ext cx="1163550" cy="349065"/>
      </dsp:txXfrm>
    </dsp:sp>
    <dsp:sp modelId="{09589670-9E0A-4BAC-8F0D-C05ED4E33FA2}">
      <dsp:nvSpPr>
        <dsp:cNvPr id="0" name=""/>
        <dsp:cNvSpPr/>
      </dsp:nvSpPr>
      <dsp:spPr>
        <a:xfrm>
          <a:off x="11775" y="620717"/>
          <a:ext cx="1163550" cy="194719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Check biases and ask reflective questions throughout the assessment process to address assumptions and positions of privilege</a:t>
          </a:r>
        </a:p>
      </dsp:txBody>
      <dsp:txXfrm>
        <a:off x="11775" y="620717"/>
        <a:ext cx="1163550" cy="1947190"/>
      </dsp:txXfrm>
    </dsp:sp>
    <dsp:sp modelId="{DC377943-EA7E-459E-8446-93D236015307}">
      <dsp:nvSpPr>
        <dsp:cNvPr id="0" name=""/>
        <dsp:cNvSpPr/>
      </dsp:nvSpPr>
      <dsp:spPr>
        <a:xfrm>
          <a:off x="1283115" y="271652"/>
          <a:ext cx="1163550" cy="349065"/>
        </a:xfrm>
        <a:prstGeom prst="rect">
          <a:avLst/>
        </a:prstGeom>
        <a:solidFill>
          <a:schemeClr val="accent2">
            <a:hueOff val="7808"/>
            <a:satOff val="-5375"/>
            <a:lumOff val="-1373"/>
            <a:alphaOff val="0"/>
          </a:schemeClr>
        </a:solidFill>
        <a:ln w="15875" cap="flat" cmpd="sng" algn="ctr">
          <a:solidFill>
            <a:schemeClr val="accent2">
              <a:hueOff val="7808"/>
              <a:satOff val="-537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Use</a:t>
          </a:r>
        </a:p>
      </dsp:txBody>
      <dsp:txXfrm>
        <a:off x="1283115" y="271652"/>
        <a:ext cx="1163550" cy="349065"/>
      </dsp:txXfrm>
    </dsp:sp>
    <dsp:sp modelId="{C79864E1-0243-4942-8485-1A55EAD16D6C}">
      <dsp:nvSpPr>
        <dsp:cNvPr id="0" name=""/>
        <dsp:cNvSpPr/>
      </dsp:nvSpPr>
      <dsp:spPr>
        <a:xfrm>
          <a:off x="1283115" y="620717"/>
          <a:ext cx="1163550" cy="1947190"/>
        </a:xfrm>
        <a:prstGeom prst="rect">
          <a:avLst/>
        </a:prstGeom>
        <a:solidFill>
          <a:schemeClr val="accent2">
            <a:tint val="40000"/>
            <a:alpha val="90000"/>
            <a:hueOff val="49440"/>
            <a:satOff val="-4763"/>
            <a:lumOff val="-502"/>
            <a:alphaOff val="0"/>
          </a:schemeClr>
        </a:solidFill>
        <a:ln w="15875" cap="flat" cmpd="sng" algn="ctr">
          <a:solidFill>
            <a:schemeClr val="accent2">
              <a:tint val="40000"/>
              <a:alpha val="90000"/>
              <a:hueOff val="49440"/>
              <a:satOff val="-4763"/>
              <a:lumOff val="-5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Use multiple sources of evidence appropriate for the students being assessed and assessment effort</a:t>
          </a:r>
        </a:p>
      </dsp:txBody>
      <dsp:txXfrm>
        <a:off x="1283115" y="620717"/>
        <a:ext cx="1163550" cy="1947190"/>
      </dsp:txXfrm>
    </dsp:sp>
    <dsp:sp modelId="{FE32EECF-A01D-4CB9-9F72-E126D49B62C6}">
      <dsp:nvSpPr>
        <dsp:cNvPr id="0" name=""/>
        <dsp:cNvSpPr/>
      </dsp:nvSpPr>
      <dsp:spPr>
        <a:xfrm>
          <a:off x="2554454" y="271652"/>
          <a:ext cx="1163550" cy="349065"/>
        </a:xfrm>
        <a:prstGeom prst="rect">
          <a:avLst/>
        </a:prstGeom>
        <a:solidFill>
          <a:schemeClr val="accent2">
            <a:hueOff val="15615"/>
            <a:satOff val="-10750"/>
            <a:lumOff val="-2745"/>
            <a:alphaOff val="0"/>
          </a:schemeClr>
        </a:solidFill>
        <a:ln w="15875" cap="flat" cmpd="sng" algn="ctr">
          <a:solidFill>
            <a:schemeClr val="accent2">
              <a:hueOff val="15615"/>
              <a:satOff val="-1075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Include</a:t>
          </a:r>
        </a:p>
      </dsp:txBody>
      <dsp:txXfrm>
        <a:off x="2554454" y="271652"/>
        <a:ext cx="1163550" cy="349065"/>
      </dsp:txXfrm>
    </dsp:sp>
    <dsp:sp modelId="{345A85BC-3645-4D17-AA7E-FCC12B7E5D5D}">
      <dsp:nvSpPr>
        <dsp:cNvPr id="0" name=""/>
        <dsp:cNvSpPr/>
      </dsp:nvSpPr>
      <dsp:spPr>
        <a:xfrm>
          <a:off x="2554454" y="620717"/>
          <a:ext cx="1163550" cy="1947190"/>
        </a:xfrm>
        <a:prstGeom prst="rect">
          <a:avLst/>
        </a:prstGeom>
        <a:solidFill>
          <a:schemeClr val="accent2">
            <a:tint val="40000"/>
            <a:alpha val="90000"/>
            <a:hueOff val="98879"/>
            <a:satOff val="-9526"/>
            <a:lumOff val="-1004"/>
            <a:alphaOff val="0"/>
          </a:schemeClr>
        </a:solidFill>
        <a:ln w="15875" cap="flat" cmpd="sng" algn="ctr">
          <a:solidFill>
            <a:schemeClr val="accent2">
              <a:tint val="40000"/>
              <a:alpha val="90000"/>
              <a:hueOff val="98879"/>
              <a:satOff val="-9526"/>
              <a:lumOff val="-10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Include student perspectives and take action based on perspectives</a:t>
          </a:r>
        </a:p>
      </dsp:txBody>
      <dsp:txXfrm>
        <a:off x="2554454" y="620717"/>
        <a:ext cx="1163550" cy="1947190"/>
      </dsp:txXfrm>
    </dsp:sp>
    <dsp:sp modelId="{33271CC7-7A8E-43CA-8636-62CAD6C136FD}">
      <dsp:nvSpPr>
        <dsp:cNvPr id="0" name=""/>
        <dsp:cNvSpPr/>
      </dsp:nvSpPr>
      <dsp:spPr>
        <a:xfrm>
          <a:off x="3825794" y="271652"/>
          <a:ext cx="1163550" cy="349065"/>
        </a:xfrm>
        <a:prstGeom prst="rect">
          <a:avLst/>
        </a:prstGeom>
        <a:solidFill>
          <a:schemeClr val="accent2">
            <a:hueOff val="23423"/>
            <a:satOff val="-16126"/>
            <a:lumOff val="-4118"/>
            <a:alphaOff val="0"/>
          </a:schemeClr>
        </a:solidFill>
        <a:ln w="15875" cap="flat" cmpd="sng" algn="ctr">
          <a:solidFill>
            <a:schemeClr val="accent2">
              <a:hueOff val="23423"/>
              <a:satOff val="-16126"/>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Increase</a:t>
          </a:r>
        </a:p>
      </dsp:txBody>
      <dsp:txXfrm>
        <a:off x="3825794" y="271652"/>
        <a:ext cx="1163550" cy="349065"/>
      </dsp:txXfrm>
    </dsp:sp>
    <dsp:sp modelId="{2598366C-3D00-4F93-81DF-D91E7D9A4E40}">
      <dsp:nvSpPr>
        <dsp:cNvPr id="0" name=""/>
        <dsp:cNvSpPr/>
      </dsp:nvSpPr>
      <dsp:spPr>
        <a:xfrm>
          <a:off x="3825794" y="620717"/>
          <a:ext cx="1163550" cy="1947190"/>
        </a:xfrm>
        <a:prstGeom prst="rect">
          <a:avLst/>
        </a:prstGeom>
        <a:solidFill>
          <a:schemeClr val="accent2">
            <a:tint val="40000"/>
            <a:alpha val="90000"/>
            <a:hueOff val="148319"/>
            <a:satOff val="-14290"/>
            <a:lumOff val="-1507"/>
            <a:alphaOff val="0"/>
          </a:schemeClr>
        </a:solidFill>
        <a:ln w="15875" cap="flat" cmpd="sng" algn="ctr">
          <a:solidFill>
            <a:schemeClr val="accent2">
              <a:tint val="40000"/>
              <a:alpha val="90000"/>
              <a:hueOff val="148319"/>
              <a:satOff val="-14290"/>
              <a:lumOff val="-15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Increase transparency in assessment results and actions taken</a:t>
          </a:r>
        </a:p>
      </dsp:txBody>
      <dsp:txXfrm>
        <a:off x="3825794" y="620717"/>
        <a:ext cx="1163550" cy="1947190"/>
      </dsp:txXfrm>
    </dsp:sp>
    <dsp:sp modelId="{01C92759-1277-439F-848F-B39AB0CCF736}">
      <dsp:nvSpPr>
        <dsp:cNvPr id="0" name=""/>
        <dsp:cNvSpPr/>
      </dsp:nvSpPr>
      <dsp:spPr>
        <a:xfrm>
          <a:off x="5097134" y="271652"/>
          <a:ext cx="1163550" cy="349065"/>
        </a:xfrm>
        <a:prstGeom prst="rect">
          <a:avLst/>
        </a:prstGeom>
        <a:solidFill>
          <a:schemeClr val="accent2">
            <a:hueOff val="31230"/>
            <a:satOff val="-21501"/>
            <a:lumOff val="-5490"/>
            <a:alphaOff val="0"/>
          </a:schemeClr>
        </a:solidFill>
        <a:ln w="15875" cap="flat" cmpd="sng" algn="ctr">
          <a:solidFill>
            <a:schemeClr val="accent2">
              <a:hueOff val="31230"/>
              <a:satOff val="-21501"/>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Ensure</a:t>
          </a:r>
        </a:p>
      </dsp:txBody>
      <dsp:txXfrm>
        <a:off x="5097134" y="271652"/>
        <a:ext cx="1163550" cy="349065"/>
      </dsp:txXfrm>
    </dsp:sp>
    <dsp:sp modelId="{BA52FCA7-D499-4850-8B99-B6DEDED2CE07}">
      <dsp:nvSpPr>
        <dsp:cNvPr id="0" name=""/>
        <dsp:cNvSpPr/>
      </dsp:nvSpPr>
      <dsp:spPr>
        <a:xfrm>
          <a:off x="5097134" y="620717"/>
          <a:ext cx="1163550" cy="1947190"/>
        </a:xfrm>
        <a:prstGeom prst="rect">
          <a:avLst/>
        </a:prstGeom>
        <a:solidFill>
          <a:schemeClr val="accent2">
            <a:tint val="40000"/>
            <a:alpha val="90000"/>
            <a:hueOff val="197758"/>
            <a:satOff val="-19053"/>
            <a:lumOff val="-2009"/>
            <a:alphaOff val="0"/>
          </a:schemeClr>
        </a:solidFill>
        <a:ln w="15875" cap="flat" cmpd="sng" algn="ctr">
          <a:solidFill>
            <a:schemeClr val="accent2">
              <a:tint val="40000"/>
              <a:alpha val="90000"/>
              <a:hueOff val="197758"/>
              <a:satOff val="-19053"/>
              <a:lumOff val="-20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Ensure collected data are meaningfully disaggregated and interrogated</a:t>
          </a:r>
        </a:p>
      </dsp:txBody>
      <dsp:txXfrm>
        <a:off x="5097134" y="620717"/>
        <a:ext cx="1163550" cy="1947190"/>
      </dsp:txXfrm>
    </dsp:sp>
    <dsp:sp modelId="{8E7FF9D2-A1AF-409D-B54E-1D66D99423B0}">
      <dsp:nvSpPr>
        <dsp:cNvPr id="0" name=""/>
        <dsp:cNvSpPr/>
      </dsp:nvSpPr>
      <dsp:spPr>
        <a:xfrm>
          <a:off x="6368474" y="271652"/>
          <a:ext cx="1163550" cy="349065"/>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946" tIns="91946" rIns="91946" bIns="91946" numCol="1" spcCol="1270" anchor="ctr" anchorCtr="0">
          <a:noAutofit/>
        </a:bodyPr>
        <a:lstStyle/>
        <a:p>
          <a:pPr marL="0" lvl="0" indent="0" algn="ctr" defTabSz="622300">
            <a:lnSpc>
              <a:spcPct val="90000"/>
            </a:lnSpc>
            <a:spcBef>
              <a:spcPct val="0"/>
            </a:spcBef>
            <a:spcAft>
              <a:spcPct val="35000"/>
            </a:spcAft>
            <a:buNone/>
          </a:pPr>
          <a:r>
            <a:rPr lang="en-US" sz="1400" kern="1200"/>
            <a:t>Make</a:t>
          </a:r>
        </a:p>
      </dsp:txBody>
      <dsp:txXfrm>
        <a:off x="6368474" y="271652"/>
        <a:ext cx="1163550" cy="349065"/>
      </dsp:txXfrm>
    </dsp:sp>
    <dsp:sp modelId="{B5CF42FA-2697-4EF2-A4CA-0472D1ED6537}">
      <dsp:nvSpPr>
        <dsp:cNvPr id="0" name=""/>
        <dsp:cNvSpPr/>
      </dsp:nvSpPr>
      <dsp:spPr>
        <a:xfrm>
          <a:off x="6368474" y="620717"/>
          <a:ext cx="1163550" cy="1947190"/>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933" tIns="114933" rIns="114933" bIns="114933" numCol="1" spcCol="1270" anchor="t" anchorCtr="0">
          <a:noAutofit/>
        </a:bodyPr>
        <a:lstStyle/>
        <a:p>
          <a:pPr marL="0" lvl="0" indent="0" algn="l" defTabSz="488950">
            <a:lnSpc>
              <a:spcPct val="90000"/>
            </a:lnSpc>
            <a:spcBef>
              <a:spcPct val="0"/>
            </a:spcBef>
            <a:spcAft>
              <a:spcPct val="35000"/>
            </a:spcAft>
            <a:buNone/>
          </a:pPr>
          <a:r>
            <a:rPr lang="en-US" sz="1100" kern="1200"/>
            <a:t>Make evidence-based changes that address issues of equity that are context specific </a:t>
          </a:r>
        </a:p>
      </dsp:txBody>
      <dsp:txXfrm>
        <a:off x="6368474" y="620717"/>
        <a:ext cx="1163550" cy="1947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B941-124E-3544-A8FB-E236A482D3BF}">
      <dsp:nvSpPr>
        <dsp:cNvPr id="0" name=""/>
        <dsp:cNvSpPr/>
      </dsp:nvSpPr>
      <dsp:spPr>
        <a:xfrm>
          <a:off x="2784" y="942"/>
          <a:ext cx="7538230"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Process Implemented</a:t>
          </a:r>
        </a:p>
      </dsp:txBody>
      <dsp:txXfrm>
        <a:off x="29712" y="27870"/>
        <a:ext cx="7484374" cy="865544"/>
      </dsp:txXfrm>
    </dsp:sp>
    <dsp:sp modelId="{5116C207-68AA-D044-9B33-B43501DF478E}">
      <dsp:nvSpPr>
        <dsp:cNvPr id="0" name=""/>
        <dsp:cNvSpPr/>
      </dsp:nvSpPr>
      <dsp:spPr>
        <a:xfrm>
          <a:off x="2784" y="1049059"/>
          <a:ext cx="3693154"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Doing of the Process</a:t>
          </a:r>
        </a:p>
      </dsp:txBody>
      <dsp:txXfrm>
        <a:off x="29712" y="1075987"/>
        <a:ext cx="3639298" cy="865544"/>
      </dsp:txXfrm>
    </dsp:sp>
    <dsp:sp modelId="{B1969ACF-A107-DE40-B717-4FCDA3D0B0EA}">
      <dsp:nvSpPr>
        <dsp:cNvPr id="0" name=""/>
        <dsp:cNvSpPr/>
      </dsp:nvSpPr>
      <dsp:spPr>
        <a:xfrm>
          <a:off x="2784"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Methods</a:t>
          </a:r>
        </a:p>
      </dsp:txBody>
      <dsp:txXfrm>
        <a:off x="29712" y="2124104"/>
        <a:ext cx="1754740" cy="865544"/>
      </dsp:txXfrm>
    </dsp:sp>
    <dsp:sp modelId="{21A95945-5BD5-804C-AC57-8EDF43A206DB}">
      <dsp:nvSpPr>
        <dsp:cNvPr id="0" name=""/>
        <dsp:cNvSpPr/>
      </dsp:nvSpPr>
      <dsp:spPr>
        <a:xfrm>
          <a:off x="1887342"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Analysis</a:t>
          </a:r>
        </a:p>
      </dsp:txBody>
      <dsp:txXfrm>
        <a:off x="1914270" y="2124104"/>
        <a:ext cx="1754740" cy="865544"/>
      </dsp:txXfrm>
    </dsp:sp>
    <dsp:sp modelId="{00562D27-B65A-B245-81F6-61A6E50AAFEA}">
      <dsp:nvSpPr>
        <dsp:cNvPr id="0" name=""/>
        <dsp:cNvSpPr/>
      </dsp:nvSpPr>
      <dsp:spPr>
        <a:xfrm>
          <a:off x="3847861" y="1049059"/>
          <a:ext cx="3693154"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Policies</a:t>
          </a:r>
        </a:p>
      </dsp:txBody>
      <dsp:txXfrm>
        <a:off x="3874789" y="1075987"/>
        <a:ext cx="3639298" cy="865544"/>
      </dsp:txXfrm>
    </dsp:sp>
    <dsp:sp modelId="{7A666C31-E3C5-1446-BDA5-E6F77EA2BD8D}">
      <dsp:nvSpPr>
        <dsp:cNvPr id="0" name=""/>
        <dsp:cNvSpPr/>
      </dsp:nvSpPr>
      <dsp:spPr>
        <a:xfrm>
          <a:off x="3847861"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Decision Making </a:t>
          </a:r>
        </a:p>
      </dsp:txBody>
      <dsp:txXfrm>
        <a:off x="3874789" y="2124104"/>
        <a:ext cx="1754740" cy="865544"/>
      </dsp:txXfrm>
    </dsp:sp>
    <dsp:sp modelId="{6339735C-95AD-C64E-B626-40CDC31203B1}">
      <dsp:nvSpPr>
        <dsp:cNvPr id="0" name=""/>
        <dsp:cNvSpPr/>
      </dsp:nvSpPr>
      <dsp:spPr>
        <a:xfrm>
          <a:off x="5732418" y="2097176"/>
          <a:ext cx="1808596" cy="919400"/>
        </a:xfrm>
        <a:prstGeom prst="roundRect">
          <a:avLst>
            <a:gd name="adj" fmla="val 1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Action</a:t>
          </a:r>
        </a:p>
      </dsp:txBody>
      <dsp:txXfrm>
        <a:off x="5759346" y="2124104"/>
        <a:ext cx="1754740" cy="86554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Quick intro to NILOA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www.learningoutcomesassessment.org</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83739-8B55-F74B-BA17-C8AC0C565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7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view with learning in mind is that</a:t>
            </a:r>
            <a:r>
              <a:rPr lang="en-US" baseline="0" dirty="0"/>
              <a:t> of teaching and learning  - this is about interrogating our own practice and its relationship with learning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2537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before we get into discussions on the readings we need to do a bit of level setting- so there are a wide range of equity discussions </a:t>
            </a:r>
          </a:p>
        </p:txBody>
      </p:sp>
      <p:sp>
        <p:nvSpPr>
          <p:cNvPr id="4" name="Slide Number Placeholder 3"/>
          <p:cNvSpPr>
            <a:spLocks noGrp="1"/>
          </p:cNvSpPr>
          <p:nvPr>
            <p:ph type="sldNum" sz="quarter" idx="5"/>
          </p:nvPr>
        </p:nvSpPr>
        <p:spPr/>
        <p:txBody>
          <a:bodyPr/>
          <a:lstStyle/>
          <a:p>
            <a:fld id="{92D145C6-3CEF-4AC6-8528-D323AA4CBCB5}" type="slidenum">
              <a:rPr lang="en-US" smtClean="0"/>
              <a:t>17</a:t>
            </a:fld>
            <a:endParaRPr lang="en-US"/>
          </a:p>
        </p:txBody>
      </p:sp>
    </p:spTree>
    <p:extLst>
      <p:ext uri="{BB962C8B-B14F-4D97-AF65-F5344CB8AC3E}">
        <p14:creationId xmlns:p14="http://schemas.microsoft.com/office/powerpoint/2010/main" val="264085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172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7ffb87e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87ffb87e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17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equity and assessment is being examined in every facet of the assessment process</a:t>
            </a:r>
          </a:p>
        </p:txBody>
      </p:sp>
      <p:sp>
        <p:nvSpPr>
          <p:cNvPr id="4" name="Slide Number Placeholder 3"/>
          <p:cNvSpPr>
            <a:spLocks noGrp="1"/>
          </p:cNvSpPr>
          <p:nvPr>
            <p:ph type="sldNum" sz="quarter" idx="5"/>
          </p:nvPr>
        </p:nvSpPr>
        <p:spPr/>
        <p:txBody>
          <a:bodyPr/>
          <a:lstStyle/>
          <a:p>
            <a:fld id="{92D145C6-3CEF-4AC6-8528-D323AA4CBCB5}" type="slidenum">
              <a:rPr lang="en-US" smtClean="0"/>
              <a:t>21</a:t>
            </a:fld>
            <a:endParaRPr lang="en-US"/>
          </a:p>
        </p:txBody>
      </p:sp>
    </p:spTree>
    <p:extLst>
      <p:ext uri="{BB962C8B-B14F-4D97-AF65-F5344CB8AC3E}">
        <p14:creationId xmlns:p14="http://schemas.microsoft.com/office/powerpoint/2010/main" val="94335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Leading to the current national discussion on what assessment could look like as a vehicle for equity</a:t>
            </a:r>
          </a:p>
        </p:txBody>
      </p:sp>
      <p:sp>
        <p:nvSpPr>
          <p:cNvPr id="4" name="Slide Number Placeholder 3"/>
          <p:cNvSpPr>
            <a:spLocks noGrp="1"/>
          </p:cNvSpPr>
          <p:nvPr>
            <p:ph type="sldNum" sz="quarter" idx="5"/>
          </p:nvPr>
        </p:nvSpPr>
        <p:spPr/>
        <p:txBody>
          <a:bodyPr/>
          <a:lstStyle/>
          <a:p>
            <a:fld id="{92D145C6-3CEF-4AC6-8528-D323AA4CBCB5}" type="slidenum">
              <a:rPr lang="en-US" smtClean="0"/>
              <a:t>22</a:t>
            </a:fld>
            <a:endParaRPr lang="en-US"/>
          </a:p>
        </p:txBody>
      </p:sp>
    </p:spTree>
    <p:extLst>
      <p:ext uri="{BB962C8B-B14F-4D97-AF65-F5344CB8AC3E}">
        <p14:creationId xmlns:p14="http://schemas.microsoft.com/office/powerpoint/2010/main" val="301500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does this relate to equity – the point about having people be told that their learning doesn’t count over time in every course is a great way to lost students, but also, transparency in design closes equity gaps</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FC0951-764E-3948-9333-6127DC4C9616}"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3888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Focused on questions – and can include a focus on equity questions in assignments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12031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institutional examples of how equity and assessment is currently being examined– and of note, they had to define what equitable assessment looked like for that institution  - which requires a different lens on assessment – not one of compliance, of simply measurement and disaggregating data. So want to kick off with a brief primer on a definition of assessment and four philosophies of assessment.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cases…responses, conversation on equity and assessment – more than just disaggregation – which is why we need to open with re-examining assessment as a collaborative act as infused in our culture with a growth mindset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2D145C6-3CEF-4AC6-8528-D323AA4CBCB5}"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3183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63b13fbd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63b13fb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Anne can speak to this</a:t>
            </a:r>
            <a:endParaRPr/>
          </a:p>
        </p:txBody>
      </p:sp>
    </p:spTree>
    <p:extLst>
      <p:ext uri="{BB962C8B-B14F-4D97-AF65-F5344CB8AC3E}">
        <p14:creationId xmlns:p14="http://schemas.microsoft.com/office/powerpoint/2010/main" val="356451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Website – </a:t>
            </a:r>
            <a:r>
              <a:rPr lang="en-US" dirty="0" err="1"/>
              <a:t>learningoutcomesassessment.org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modules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Assessment brief and audiences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Join our email list – once a month newsletter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77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Two pre-readings to frame the conversation and get the thinking going – and if you want more there is the journal issue as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3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 what are the lenses at play in your work here – this is an activity taken from Nan Traver’s work on PLA to help us explore and figure it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529247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 ahead and first, go through and complete the form yourself and tally up yours Add up numbers to see where you fall in the groupings and talk about how unlikely will be in only one It is 0-4, N/A is 0, you can do .3 or whatever but you have to add at the end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09433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r>
              <a:rPr lang="en-US" dirty="0"/>
              <a:t>Are there ways you think about assessment that aren’t on this list or in these groupings? Share those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04600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69073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002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863b13fbd5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863b13fbd5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Anne</a:t>
            </a:r>
            <a:endParaRPr/>
          </a:p>
        </p:txBody>
      </p:sp>
    </p:spTree>
    <p:extLst>
      <p:ext uri="{BB962C8B-B14F-4D97-AF65-F5344CB8AC3E}">
        <p14:creationId xmlns:p14="http://schemas.microsoft.com/office/powerpoint/2010/main" val="367781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with some definitions on what assessment is to help guide the rest of our time together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145C6-3CEF-4AC6-8528-D323AA4CBC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8090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means it is part of our belief system – so beliefs and philosophies and mind sets guide the structure of what we do and how we do it and what we look at regarding student learning or what we don’t – it because about evidence and design.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FC0951-764E-3948-9333-6127DC4C9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659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Yeah that sounds great, but your n is too</a:t>
            </a:r>
            <a:r>
              <a:rPr lang="en-US" baseline="0" dirty="0"/>
              <a:t> small</a:t>
            </a:r>
          </a:p>
          <a:p>
            <a:r>
              <a:rPr lang="en-US" baseline="0" dirty="0"/>
              <a:t>Sure these results could be actionable, but how did you collect the </a:t>
            </a:r>
            <a:r>
              <a:rPr lang="en-US" baseline="0" dirty="0" err="1"/>
              <a:t>datat</a:t>
            </a:r>
            <a:r>
              <a:rPr lang="en-US" baseline="0" dirty="0"/>
              <a:t>?</a:t>
            </a:r>
          </a:p>
          <a:p>
            <a:r>
              <a:rPr lang="en-US" baseline="0" dirty="0"/>
              <a:t>Folks that think assessment is about testing </a:t>
            </a:r>
          </a:p>
          <a:p>
            <a:r>
              <a:rPr lang="en-US" baseline="0" dirty="0"/>
              <a:t>Standardization </a:t>
            </a:r>
          </a:p>
          <a:p>
            <a:r>
              <a:rPr lang="en-US" baseline="0" dirty="0"/>
              <a:t>Also belief that if we get a process in place it will somehow protect us, follow the process and we will be ok </a:t>
            </a:r>
            <a:r>
              <a:rPr lang="mr-IN" baseline="0" dirty="0"/>
              <a:t>–</a:t>
            </a:r>
            <a:r>
              <a:rPr lang="en-US" baseline="0" dirty="0"/>
              <a:t> as an end in itself</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903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87381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r>
              <a:rPr lang="en-US" baseline="0" dirty="0"/>
              <a:t>Our reports rarely have a specific audience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9581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352EE-0878-9241-AC86-20B5298CD8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1918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28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5929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11084"/>
            <a:ext cx="5800725" cy="431806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7466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3919"/>
            <a:ext cx="2133600" cy="357188"/>
          </a:xfrm>
        </p:spPr>
        <p:txBody>
          <a:bodyPr/>
          <a:lstStyle>
            <a:lvl1pPr>
              <a:defRPr/>
            </a:lvl1pPr>
          </a:lstStyle>
          <a:p>
            <a:endParaRPr lang="en-US"/>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4683919"/>
            <a:ext cx="2133600" cy="357188"/>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264348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grpSp>
        <p:nvGrpSpPr>
          <p:cNvPr id="21" name="Google Shape;21;p30"/>
          <p:cNvGrpSpPr/>
          <p:nvPr/>
        </p:nvGrpSpPr>
        <p:grpSpPr>
          <a:xfrm rot="-2149226">
            <a:off x="5572533" y="-1382345"/>
            <a:ext cx="3327168" cy="4111826"/>
            <a:chOff x="11114088" y="2241550"/>
            <a:chExt cx="1905000" cy="2354263"/>
          </a:xfrm>
        </p:grpSpPr>
        <p:sp>
          <p:nvSpPr>
            <p:cNvPr id="22" name="Google Shape;22;p30"/>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 name="Google Shape;23;p30"/>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 name="Google Shape;24;p30"/>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25" name="Google Shape;25;p30"/>
          <p:cNvSpPr/>
          <p:nvPr/>
        </p:nvSpPr>
        <p:spPr>
          <a:xfrm rot="10800000">
            <a:off x="386953" y="-12541"/>
            <a:ext cx="943964" cy="8288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 name="Google Shape;26;p30"/>
          <p:cNvSpPr/>
          <p:nvPr/>
        </p:nvSpPr>
        <p:spPr>
          <a:xfrm>
            <a:off x="8528752" y="4807048"/>
            <a:ext cx="210038" cy="210038"/>
          </a:xfrm>
          <a:prstGeom prst="ellipse">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 name="Google Shape;27;p30"/>
          <p:cNvSpPr txBox="1">
            <a:spLocks noGrp="1"/>
          </p:cNvSpPr>
          <p:nvPr>
            <p:ph type="sldNum" idx="12"/>
          </p:nvPr>
        </p:nvSpPr>
        <p:spPr>
          <a:xfrm>
            <a:off x="8522772" y="4841805"/>
            <a:ext cx="220845" cy="140525"/>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8" name="Google Shape;28;p30"/>
          <p:cNvSpPr txBox="1">
            <a:spLocks noGrp="1"/>
          </p:cNvSpPr>
          <p:nvPr>
            <p:ph type="body" idx="1"/>
          </p:nvPr>
        </p:nvSpPr>
        <p:spPr>
          <a:xfrm>
            <a:off x="386953" y="1369219"/>
            <a:ext cx="8128397"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9" name="Google Shape;29;p30"/>
          <p:cNvSpPr txBox="1">
            <a:spLocks noGrp="1"/>
          </p:cNvSpPr>
          <p:nvPr>
            <p:ph type="title"/>
          </p:nvPr>
        </p:nvSpPr>
        <p:spPr>
          <a:xfrm>
            <a:off x="386954" y="184966"/>
            <a:ext cx="8362950" cy="69025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702666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4"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892" indent="0" algn="ctr">
              <a:buNone/>
              <a:defRPr sz="18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507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123075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4"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46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4"/>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08047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5"/>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40"/>
            <a:ext cx="3703320" cy="55221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40"/>
            <a:ext cx="3703320" cy="552212"/>
          </a:xfrm>
        </p:spPr>
        <p:txBody>
          <a:bodyPr lIns="91440" rIns="91440" anchor="ctr">
            <a:normAutofit/>
          </a:bodyPr>
          <a:lstStyle>
            <a:lvl1pPr marL="0" indent="0">
              <a:buNone/>
              <a:defRPr sz="1500" b="0" cap="all" baseline="0">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0362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280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442344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4"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9/24/20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3385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9"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1"/>
            <a:ext cx="2400300" cy="2534343"/>
          </a:xfrm>
        </p:spPr>
        <p:txBody>
          <a:bodyPr lIns="91440" rIns="91440">
            <a:normAutofit/>
          </a:bodyPr>
          <a:lstStyle>
            <a:lvl1pPr marL="0" indent="0">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6" y="4844841"/>
            <a:ext cx="1963883" cy="273844"/>
          </a:xfrm>
        </p:spPr>
        <p:txBody>
          <a:bodyPr/>
          <a:lstStyle>
            <a:lvl1pPr algn="l">
              <a:defRPr/>
            </a:lvl1pPr>
          </a:lstStyle>
          <a:p>
            <a:fld id="{32ABBEA6-7C60-4B02-AE87-00D78D8422AF}" type="datetimeFigureOut">
              <a:rPr lang="en-US" smtClean="0"/>
              <a:pPr/>
              <a:t>9/24/20</a:t>
            </a:fld>
            <a:endParaRPr lang="en-US" dirty="0"/>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2455762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1"/>
            <a:ext cx="9143989" cy="3686307"/>
          </a:xfrm>
          <a:solidFill>
            <a:schemeClr val="accent2"/>
          </a:solidFill>
        </p:spPr>
        <p:txBody>
          <a:bodyPr lIns="457200" tIns="457200" anchor="t"/>
          <a:lstStyle>
            <a:lvl1pPr marL="0" indent="0">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4430268"/>
            <a:ext cx="7589520"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9507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0682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311085"/>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11084"/>
            <a:ext cx="5800725" cy="4318065"/>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6502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3919"/>
            <a:ext cx="2133600" cy="357188"/>
          </a:xfrm>
        </p:spPr>
        <p:txBody>
          <a:bodyPr/>
          <a:lstStyle>
            <a:lvl1pPr>
              <a:defRPr/>
            </a:lvl1pPr>
          </a:lstStyle>
          <a:p>
            <a:endParaRPr lang="en-US"/>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4683919"/>
            <a:ext cx="2133600" cy="357188"/>
          </a:xfrm>
        </p:spPr>
        <p:txBody>
          <a:bodyPr/>
          <a:lstStyle>
            <a:lvl1pPr>
              <a:defRPr/>
            </a:lvl1pPr>
          </a:lstStyle>
          <a:p>
            <a:fld id="{55C34A5D-02C9-3F4D-8D8B-E77494260CDA}" type="slidenum">
              <a:rPr lang="en-US"/>
              <a:pPr/>
              <a:t>‹#›</a:t>
            </a:fld>
            <a:endParaRPr lang="en-US"/>
          </a:p>
        </p:txBody>
      </p:sp>
    </p:spTree>
    <p:extLst>
      <p:ext uri="{BB962C8B-B14F-4D97-AF65-F5344CB8AC3E}">
        <p14:creationId xmlns:p14="http://schemas.microsoft.com/office/powerpoint/2010/main" val="1160616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grpSp>
        <p:nvGrpSpPr>
          <p:cNvPr id="21" name="Google Shape;21;p30"/>
          <p:cNvGrpSpPr/>
          <p:nvPr/>
        </p:nvGrpSpPr>
        <p:grpSpPr>
          <a:xfrm rot="-2149226">
            <a:off x="5572533" y="-1382345"/>
            <a:ext cx="3327168" cy="4111826"/>
            <a:chOff x="11114088" y="2241550"/>
            <a:chExt cx="1905000" cy="2354263"/>
          </a:xfrm>
        </p:grpSpPr>
        <p:sp>
          <p:nvSpPr>
            <p:cNvPr id="22" name="Google Shape;22;p30"/>
            <p:cNvSpPr/>
            <p:nvPr/>
          </p:nvSpPr>
          <p:spPr>
            <a:xfrm>
              <a:off x="11114088" y="2241550"/>
              <a:ext cx="1905000" cy="2354263"/>
            </a:xfrm>
            <a:custGeom>
              <a:avLst/>
              <a:gdLst/>
              <a:ahLst/>
              <a:cxnLst/>
              <a:rect l="l" t="t" r="r" b="b"/>
              <a:pathLst>
                <a:path w="447" h="553" extrusionOk="0">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3" name="Google Shape;23;p30"/>
            <p:cNvSpPr/>
            <p:nvPr/>
          </p:nvSpPr>
          <p:spPr>
            <a:xfrm>
              <a:off x="11412538" y="2590800"/>
              <a:ext cx="835025" cy="1673225"/>
            </a:xfrm>
            <a:custGeom>
              <a:avLst/>
              <a:gdLst/>
              <a:ahLst/>
              <a:cxnLst/>
              <a:rect l="l" t="t" r="r" b="b"/>
              <a:pathLst>
                <a:path w="196" h="393" extrusionOk="0">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sp>
          <p:nvSpPr>
            <p:cNvPr id="24" name="Google Shape;24;p30"/>
            <p:cNvSpPr/>
            <p:nvPr/>
          </p:nvSpPr>
          <p:spPr>
            <a:xfrm>
              <a:off x="11728451" y="3071813"/>
              <a:ext cx="306388" cy="719138"/>
            </a:xfrm>
            <a:custGeom>
              <a:avLst/>
              <a:gdLst/>
              <a:ahLst/>
              <a:cxnLst/>
              <a:rect l="l" t="t" r="r" b="b"/>
              <a:pathLst>
                <a:path w="72" h="169" extrusionOk="0">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solidFill>
              <a:schemeClr val="lt2">
                <a:alpha val="5294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grpSp>
      <p:sp>
        <p:nvSpPr>
          <p:cNvPr id="25" name="Google Shape;25;p30"/>
          <p:cNvSpPr/>
          <p:nvPr/>
        </p:nvSpPr>
        <p:spPr>
          <a:xfrm rot="10800000">
            <a:off x="386953" y="-12541"/>
            <a:ext cx="943964" cy="8288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6" name="Google Shape;26;p30"/>
          <p:cNvSpPr/>
          <p:nvPr/>
        </p:nvSpPr>
        <p:spPr>
          <a:xfrm>
            <a:off x="8528752" y="4807048"/>
            <a:ext cx="210038" cy="210038"/>
          </a:xfrm>
          <a:prstGeom prst="ellipse">
            <a:avLst/>
          </a:prstGeom>
          <a:solidFill>
            <a:schemeClr val="accent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 name="Google Shape;27;p30"/>
          <p:cNvSpPr txBox="1">
            <a:spLocks noGrp="1"/>
          </p:cNvSpPr>
          <p:nvPr>
            <p:ph type="sldNum" idx="12"/>
          </p:nvPr>
        </p:nvSpPr>
        <p:spPr>
          <a:xfrm>
            <a:off x="8522773" y="4841806"/>
            <a:ext cx="220845" cy="140525"/>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900"/>
              <a:buFont typeface="Calibri"/>
              <a:buNone/>
              <a:defRPr sz="675">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8" name="Google Shape;28;p30"/>
          <p:cNvSpPr txBox="1">
            <a:spLocks noGrp="1"/>
          </p:cNvSpPr>
          <p:nvPr>
            <p:ph type="body" idx="1"/>
          </p:nvPr>
        </p:nvSpPr>
        <p:spPr>
          <a:xfrm>
            <a:off x="386954" y="1369219"/>
            <a:ext cx="8128397" cy="3263504"/>
          </a:xfrm>
          <a:prstGeom prst="rect">
            <a:avLst/>
          </a:prstGeom>
          <a:noFill/>
          <a:ln>
            <a:noFill/>
          </a:ln>
        </p:spPr>
        <p:txBody>
          <a:bodyPr spcFirstLastPara="1" wrap="square" lIns="91425" tIns="45700" rIns="91425" bIns="45700" anchor="t" anchorCtr="0">
            <a:norm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9" name="Google Shape;29;p30"/>
          <p:cNvSpPr txBox="1">
            <a:spLocks noGrp="1"/>
          </p:cNvSpPr>
          <p:nvPr>
            <p:ph type="title"/>
          </p:nvPr>
        </p:nvSpPr>
        <p:spPr>
          <a:xfrm>
            <a:off x="386954" y="184966"/>
            <a:ext cx="8362950" cy="690252"/>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759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5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4"/>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pPr/>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09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4"/>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pPr/>
              <a:t>9/24/20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689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pPr/>
              <a:t>9/24/20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2614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9/24/20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6852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1"/>
            <a:ext cx="1963883" cy="273844"/>
          </a:xfrm>
        </p:spPr>
        <p:txBody>
          <a:bodyPr/>
          <a:lstStyle>
            <a:lvl1pPr algn="l">
              <a:defRPr/>
            </a:lvl1pPr>
          </a:lstStyle>
          <a:p>
            <a:fld id="{32ABBEA6-7C60-4B02-AE87-00D78D8422AF}" type="datetimeFigureOut">
              <a:rPr lang="en-US" smtClean="0"/>
              <a:pPr/>
              <a:t>9/24/20</a:t>
            </a:fld>
            <a:endParaRPr lang="en-US" dirty="0"/>
          </a:p>
        </p:txBody>
      </p:sp>
      <p:sp>
        <p:nvSpPr>
          <p:cNvPr id="6" name="Footer Placeholder 5"/>
          <p:cNvSpPr>
            <a:spLocks noGrp="1"/>
          </p:cNvSpPr>
          <p:nvPr>
            <p:ph type="ftr" sz="quarter" idx="11"/>
          </p:nvPr>
        </p:nvSpPr>
        <p:spPr>
          <a:xfrm>
            <a:off x="3600450" y="4844841"/>
            <a:ext cx="3486150" cy="273844"/>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44376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9520" cy="61722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3686307"/>
          </a:xfrm>
          <a:solidFill>
            <a:schemeClr val="accent2"/>
          </a:solid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4430268"/>
            <a:ext cx="7589520"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pPr/>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581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4750738"/>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4"/>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1"/>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pPr/>
              <a:t>9/24/20</a:t>
            </a:fld>
            <a:endParaRPr lang="en-US" dirty="0"/>
          </a:p>
        </p:txBody>
      </p:sp>
      <p:sp>
        <p:nvSpPr>
          <p:cNvPr id="5" name="Footer Placeholder 4"/>
          <p:cNvSpPr>
            <a:spLocks noGrp="1"/>
          </p:cNvSpPr>
          <p:nvPr>
            <p:ph type="ftr" sz="quarter" idx="3"/>
          </p:nvPr>
        </p:nvSpPr>
        <p:spPr>
          <a:xfrm>
            <a:off x="2764640" y="4844841"/>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4844841"/>
            <a:ext cx="984019" cy="273844"/>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866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4"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800600"/>
            <a:ext cx="9144001"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4750739"/>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5"/>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3" y="4844841"/>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smtClean="0"/>
              <a:pPr/>
              <a:t>9/24/20</a:t>
            </a:fld>
            <a:endParaRPr lang="en-US" dirty="0"/>
          </a:p>
        </p:txBody>
      </p:sp>
      <p:sp>
        <p:nvSpPr>
          <p:cNvPr id="5" name="Footer Placeholder 4"/>
          <p:cNvSpPr>
            <a:spLocks noGrp="1"/>
          </p:cNvSpPr>
          <p:nvPr>
            <p:ph type="ftr" sz="quarter" idx="3"/>
          </p:nvPr>
        </p:nvSpPr>
        <p:spPr>
          <a:xfrm>
            <a:off x="2764640" y="4844841"/>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6" y="4844841"/>
            <a:ext cx="984019" cy="273844"/>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390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sldNum="0" hdr="0" ftr="0" dt="0"/>
  <p:txStyles>
    <p:titleStyle>
      <a:lvl1pPr algn="l" defTabSz="685783"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79" indent="-68579" algn="l" defTabSz="685783"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29" indent="-137156" algn="l" defTabSz="685783"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86"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42"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499" indent="-13715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4980"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76"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72"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69" indent="-171446" algn="l" defTabSz="685783"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learningoutcomesassessment.org/wp-content/uploads/2019/02/OccasionalPaper29.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learningoutcomesassessment.org/wp-content/uploads/2020/01/A-New-Decade-for-Assessment.pdf"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tilthighered.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earningoutcomesassessment.org/equity/#equitycase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learningoutcomesassessment.org/equity/"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mpuslabs.com/socially-just-assessment/" TargetMode="External"/><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s://www.campuslabs.com/socially-just-assessment/podcasts/" TargetMode="Externa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www.learningoutcomesassessment.org/wp-content/uploads/2020/08/2020-COVID-Survey.pdf" TargetMode="External"/><Relationship Id="rId2" Type="http://schemas.openxmlformats.org/officeDocument/2006/relationships/image" Target="../media/image26.tif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tif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learningoutcomesassessment.org/wp-content/uploads/2019/02/OccasionalPaper29.pdf" TargetMode="External"/><Relationship Id="rId5" Type="http://schemas.openxmlformats.org/officeDocument/2006/relationships/image" Target="../media/image30.png"/><Relationship Id="rId4" Type="http://schemas.openxmlformats.org/officeDocument/2006/relationships/hyperlink" Target="https://www.learningoutcomesassessment.org/wp-content/uploads/2020/01/A-New-Decade-for-Assessment.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ue.usc.edu/tools/the-equity-scorecard/" TargetMode="External"/><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hyperlink" Target="https://www.msm.edu/oeoa/ceeqa/index.php"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learningoutcomesassessment.org/wp-content/uploads/2020/05/Philosophy-Activity.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tiff"/></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confederationcollege.ca/tlc/indigenous-learning-outcom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learningoutcomesassessment.org/wp-content/uploads/2019/08/Viewpoint-Signorini.pdf" TargetMode="External"/><Relationship Id="rId13" Type="http://schemas.openxmlformats.org/officeDocument/2006/relationships/image" Target="../media/image44.emf"/><Relationship Id="rId3" Type="http://schemas.openxmlformats.org/officeDocument/2006/relationships/hyperlink" Target="http://www.learningoutcomesassessment.org/wp-content/uploads/2019/04/AiP_TruncaleChalkPellegrinoKemmerlingMarch2018.pdf" TargetMode="External"/><Relationship Id="rId7" Type="http://schemas.openxmlformats.org/officeDocument/2006/relationships/image" Target="../media/image42.emf"/><Relationship Id="rId12"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http://www.learningoutcomesassessment.org/wp-content/uploads/2019/08/Viewpoint-Welsh.pdf" TargetMode="External"/><Relationship Id="rId5" Type="http://schemas.openxmlformats.org/officeDocument/2006/relationships/image" Target="../media/image41.emf"/><Relationship Id="rId10" Type="http://schemas.openxmlformats.org/officeDocument/2006/relationships/image" Target="../media/image43.e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C403-CEFA-4719-A04C-6D29D6C9B710}"/>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A6726D9-8C1D-4941-8B19-6532EF07C146}"/>
              </a:ext>
            </a:extLst>
          </p:cNvPr>
          <p:cNvPicPr>
            <a:picLocks noGrp="1" noChangeAspect="1"/>
          </p:cNvPicPr>
          <p:nvPr>
            <p:ph idx="1"/>
          </p:nvPr>
        </p:nvPicPr>
        <p:blipFill>
          <a:blip r:embed="rId2"/>
          <a:stretch>
            <a:fillRect/>
          </a:stretch>
        </p:blipFill>
        <p:spPr>
          <a:xfrm>
            <a:off x="0" y="0"/>
            <a:ext cx="9144000" cy="5143500"/>
          </a:xfrm>
        </p:spPr>
      </p:pic>
    </p:spTree>
    <p:extLst>
      <p:ext uri="{BB962C8B-B14F-4D97-AF65-F5344CB8AC3E}">
        <p14:creationId xmlns:p14="http://schemas.microsoft.com/office/powerpoint/2010/main" val="254582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19926" y="449705"/>
          <a:ext cx="5329003" cy="400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51289" y="1900004"/>
            <a:ext cx="1704969" cy="822150"/>
          </a:xfrm>
          <a:prstGeom prst="rect">
            <a:avLst/>
          </a:prstGeom>
          <a:noFill/>
        </p:spPr>
        <p:txBody>
          <a:bodyPr wrap="square" rtlCol="0">
            <a:noAutofit/>
          </a:bodyPr>
          <a:lstStyle/>
          <a:p>
            <a:pPr marL="0" marR="0" lvl="0" indent="0" algn="ctr" defTabSz="385763" rtl="0" eaLnBrk="1" fontAlgn="auto" latinLnBrk="0" hangingPunct="1">
              <a:lnSpc>
                <a:spcPct val="100000"/>
              </a:lnSpc>
              <a:spcBef>
                <a:spcPts val="0"/>
              </a:spcBef>
              <a:spcAft>
                <a:spcPts val="0"/>
              </a:spcAft>
              <a:buClrTx/>
              <a:buSzTx/>
              <a:buFont typeface="Arial"/>
              <a:buNone/>
              <a:tabLst/>
              <a:defRPr/>
            </a:pPr>
            <a:r>
              <a:rPr kumimoji="0" lang="en-US" sz="1013" b="0" i="0" u="none" strike="noStrike" kern="1200" cap="none" spc="0" normalizeH="0" baseline="0" noProof="0" dirty="0">
                <a:ln>
                  <a:noFill/>
                </a:ln>
                <a:solidFill>
                  <a:srgbClr val="000000"/>
                </a:solidFill>
                <a:effectLst/>
                <a:uLnTx/>
                <a:uFillTx/>
                <a:latin typeface="Times New Roman" charset="0"/>
                <a:ea typeface="Times New Roman" charset="0"/>
                <a:cs typeface="Arial"/>
                <a:sym typeface="Arial"/>
              </a:rPr>
              <a:t>ACCREDITATION/ PROGRAM REVIEW</a:t>
            </a:r>
          </a:p>
        </p:txBody>
      </p:sp>
      <p:sp>
        <p:nvSpPr>
          <p:cNvPr id="2" name="TextBox 1">
            <a:extLst>
              <a:ext uri="{FF2B5EF4-FFF2-40B4-BE49-F238E27FC236}">
                <a16:creationId xmlns:a16="http://schemas.microsoft.com/office/drawing/2014/main" id="{0B7843DA-E1DF-0B47-9C06-1B42AFA669B0}"/>
              </a:ext>
            </a:extLst>
          </p:cNvPr>
          <p:cNvSpPr txBox="1"/>
          <p:nvPr/>
        </p:nvSpPr>
        <p:spPr>
          <a:xfrm>
            <a:off x="6956634" y="2034079"/>
            <a:ext cx="1704970" cy="1200329"/>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is a box on the report or an additional question</a:t>
            </a:r>
          </a:p>
        </p:txBody>
      </p:sp>
    </p:spTree>
    <p:extLst>
      <p:ext uri="{BB962C8B-B14F-4D97-AF65-F5344CB8AC3E}">
        <p14:creationId xmlns:p14="http://schemas.microsoft.com/office/powerpoint/2010/main" val="36717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6" name="Picture 4" descr="Image result for where are the students">
            <a:extLst>
              <a:ext uri="{FF2B5EF4-FFF2-40B4-BE49-F238E27FC236}">
                <a16:creationId xmlns:a16="http://schemas.microsoft.com/office/drawing/2014/main" id="{16947865-6355-463E-AF41-C68CB482D9E1}"/>
              </a:ext>
            </a:extLst>
          </p:cNvPr>
          <p:cNvPicPr>
            <a:picLocks noChangeAspect="1" noChangeArrowheads="1"/>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822960" y="569214"/>
            <a:ext cx="7543800" cy="2674620"/>
          </a:xfrm>
        </p:spPr>
        <p:txBody>
          <a:bodyPr vert="horz" lIns="68580" tIns="34290" rIns="68580" bIns="34290" rtlCol="0" anchor="b">
            <a:normAutofit/>
          </a:bodyPr>
          <a:lstStyle/>
          <a:p>
            <a:r>
              <a:rPr lang="en-US" sz="4650" dirty="0">
                <a:solidFill>
                  <a:srgbClr val="FFFFFF"/>
                </a:solidFill>
              </a:rPr>
              <a:t>But where are the students and what does this have to do with my teaching?</a:t>
            </a:r>
          </a:p>
        </p:txBody>
      </p:sp>
      <p:cxnSp>
        <p:nvCxnSpPr>
          <p:cNvPr id="79" name="Straight Connector 78">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325755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91491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p:spPr>
        <p:txBody>
          <a:bodyPr>
            <a:normAutofit/>
          </a:bodyPr>
          <a:lstStyle/>
          <a:p>
            <a:r>
              <a:rPr lang="en-US" dirty="0"/>
              <a:t>Teaching and Learning</a:t>
            </a:r>
          </a:p>
        </p:txBody>
      </p:sp>
      <p:sp>
        <p:nvSpPr>
          <p:cNvPr id="3" name="Content Placeholder 2"/>
          <p:cNvSpPr>
            <a:spLocks noGrp="1"/>
          </p:cNvSpPr>
          <p:nvPr>
            <p:ph idx="1"/>
          </p:nvPr>
        </p:nvSpPr>
        <p:spPr>
          <a:xfrm>
            <a:off x="822960" y="1384301"/>
            <a:ext cx="4841240" cy="3017520"/>
          </a:xfrm>
        </p:spPr>
        <p:txBody>
          <a:bodyPr>
            <a:noAutofit/>
          </a:bodyPr>
          <a:lstStyle/>
          <a:p>
            <a:r>
              <a:rPr lang="en-US" dirty="0"/>
              <a:t>Focus on programming, understanding of student experience, informing program/unit improvement, embedded in co-curricular design and feedback, builds student agency</a:t>
            </a:r>
          </a:p>
          <a:p>
            <a:pPr lvl="1"/>
            <a:endParaRPr lang="en-US" sz="1500" dirty="0"/>
          </a:p>
          <a:p>
            <a:pPr lvl="1"/>
            <a:r>
              <a:rPr lang="en-US" sz="1500" dirty="0"/>
              <a:t>Driven by questions regarding praxis – is what I am doing working for my students?</a:t>
            </a:r>
          </a:p>
          <a:p>
            <a:pPr lvl="1"/>
            <a:r>
              <a:rPr lang="en-US" sz="1500" dirty="0"/>
              <a:t>Improvement oriented</a:t>
            </a:r>
          </a:p>
          <a:p>
            <a:pPr lvl="1"/>
            <a:r>
              <a:rPr lang="en-US" sz="1500" dirty="0"/>
              <a:t>Focus on relationship between teaching and learning</a:t>
            </a:r>
          </a:p>
          <a:p>
            <a:pPr lvl="1"/>
            <a:r>
              <a:rPr lang="en-US" sz="1500" dirty="0"/>
              <a:t>Formative</a:t>
            </a:r>
          </a:p>
          <a:p>
            <a:pPr lvl="1"/>
            <a:r>
              <a:rPr lang="en-US" sz="1500" dirty="0"/>
              <a:t>Feedback</a:t>
            </a:r>
          </a:p>
          <a:p>
            <a:pPr lvl="1"/>
            <a:r>
              <a:rPr lang="en-US" sz="1500" dirty="0"/>
              <a:t>Adaptive and embedded</a:t>
            </a:r>
          </a:p>
        </p:txBody>
      </p:sp>
      <p:pic>
        <p:nvPicPr>
          <p:cNvPr id="4" name="Picture 3">
            <a:extLst>
              <a:ext uri="{FF2B5EF4-FFF2-40B4-BE49-F238E27FC236}">
                <a16:creationId xmlns:a16="http://schemas.microsoft.com/office/drawing/2014/main" id="{187FC636-E09E-5040-AD11-5F23D433D0B6}"/>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6015428" y="1437239"/>
            <a:ext cx="2351332" cy="2603259"/>
          </a:xfrm>
          <a:prstGeom prst="rect">
            <a:avLst/>
          </a:prstGeom>
        </p:spPr>
      </p:pic>
      <p:sp>
        <p:nvSpPr>
          <p:cNvPr id="6" name="TextBox 5">
            <a:extLst>
              <a:ext uri="{FF2B5EF4-FFF2-40B4-BE49-F238E27FC236}">
                <a16:creationId xmlns:a16="http://schemas.microsoft.com/office/drawing/2014/main" id="{E303B75E-4E44-1E48-8122-954CCE58E505}"/>
              </a:ext>
            </a:extLst>
          </p:cNvPr>
          <p:cNvSpPr txBox="1"/>
          <p:nvPr/>
        </p:nvSpPr>
        <p:spPr>
          <a:xfrm>
            <a:off x="6172200" y="2046370"/>
            <a:ext cx="1949116"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is in the examination of practices and differential relationship to learning</a:t>
            </a:r>
          </a:p>
        </p:txBody>
      </p:sp>
    </p:spTree>
    <p:extLst>
      <p:ext uri="{BB962C8B-B14F-4D97-AF65-F5344CB8AC3E}">
        <p14:creationId xmlns:p14="http://schemas.microsoft.com/office/powerpoint/2010/main" val="30088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0F96CB49-C16B-FD47-9736-AB8BA6EAED94}"/>
              </a:ext>
            </a:extLst>
          </p:cNvPr>
          <p:cNvSpPr>
            <a:spLocks noGrp="1"/>
          </p:cNvSpPr>
          <p:nvPr>
            <p:ph type="title"/>
          </p:nvPr>
        </p:nvSpPr>
        <p:spPr>
          <a:xfrm>
            <a:off x="3886201" y="476210"/>
            <a:ext cx="4776107" cy="1088068"/>
          </a:xfrm>
        </p:spPr>
        <p:txBody>
          <a:bodyPr>
            <a:normAutofit/>
          </a:bodyPr>
          <a:lstStyle/>
          <a:p>
            <a:r>
              <a:rPr lang="en-US" dirty="0"/>
              <a:t>Student-Centered</a:t>
            </a:r>
          </a:p>
        </p:txBody>
      </p:sp>
      <p:pic>
        <p:nvPicPr>
          <p:cNvPr id="5" name="Picture 4" descr="A picture containing outdoor, person, young, water&#10;&#10;Description automatically generated">
            <a:extLst>
              <a:ext uri="{FF2B5EF4-FFF2-40B4-BE49-F238E27FC236}">
                <a16:creationId xmlns:a16="http://schemas.microsoft.com/office/drawing/2014/main" id="{06FC1DC0-B1CD-C74B-9AE4-B014A63E95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 y="-9096"/>
            <a:ext cx="3490707" cy="5152595"/>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3" y="1564277"/>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F5D9C5-0B93-A845-9EAE-CF0B0F05C804}"/>
              </a:ext>
            </a:extLst>
          </p:cNvPr>
          <p:cNvSpPr>
            <a:spLocks noGrp="1"/>
          </p:cNvSpPr>
          <p:nvPr>
            <p:ph idx="1"/>
          </p:nvPr>
        </p:nvSpPr>
        <p:spPr>
          <a:xfrm>
            <a:off x="3886201" y="1649186"/>
            <a:ext cx="4776107" cy="2752635"/>
          </a:xfrm>
        </p:spPr>
        <p:txBody>
          <a:bodyPr>
            <a:normAutofit/>
          </a:bodyPr>
          <a:lstStyle/>
          <a:p>
            <a:r>
              <a:rPr lang="en-US" dirty="0"/>
              <a:t>Focused on the student and their individual learning, self-reflection, and transference of learning.</a:t>
            </a:r>
            <a:br>
              <a:rPr lang="en-US" dirty="0"/>
            </a:br>
            <a:endParaRPr lang="en-US" dirty="0"/>
          </a:p>
          <a:p>
            <a:pPr lvl="1">
              <a:buFont typeface="Wingdings" pitchFamily="2" charset="2"/>
              <a:buChar char="§"/>
            </a:pPr>
            <a:r>
              <a:rPr lang="en-US" dirty="0"/>
              <a:t>Co-create assignments</a:t>
            </a:r>
          </a:p>
          <a:p>
            <a:pPr lvl="1">
              <a:buFont typeface="Wingdings" pitchFamily="2" charset="2"/>
              <a:buChar char="§"/>
            </a:pPr>
            <a:r>
              <a:rPr lang="en-US" dirty="0"/>
              <a:t>Joint Problem Solving with Student</a:t>
            </a:r>
          </a:p>
          <a:p>
            <a:pPr lvl="1">
              <a:buFont typeface="Wingdings" pitchFamily="2" charset="2"/>
              <a:buChar char="§"/>
            </a:pPr>
            <a:r>
              <a:rPr lang="en-US" dirty="0"/>
              <a:t>Shift in power differential </a:t>
            </a:r>
          </a:p>
          <a:p>
            <a:pPr lvl="1">
              <a:buFont typeface="Wingdings" pitchFamily="2" charset="2"/>
              <a:buChar char="§"/>
            </a:pPr>
            <a:r>
              <a:rPr lang="en-US" dirty="0"/>
              <a:t>Students put forward demonstrations of their learning</a:t>
            </a:r>
          </a:p>
          <a:p>
            <a:pPr lvl="1">
              <a:buFont typeface="Wingdings" pitchFamily="2" charset="2"/>
              <a:buChar char="§"/>
            </a:pPr>
            <a:r>
              <a:rPr lang="en-US" dirty="0"/>
              <a:t>Students are aware of and understand the curriculum intent and structure</a:t>
            </a:r>
          </a:p>
          <a:p>
            <a:pPr lvl="1">
              <a:buFont typeface="Wingdings" pitchFamily="2" charset="2"/>
              <a:buChar char="§"/>
            </a:pPr>
            <a:r>
              <a:rPr lang="en-US" dirty="0"/>
              <a:t>Language in learning outcomes is student friendly </a:t>
            </a:r>
          </a:p>
          <a:p>
            <a:pPr lvl="1">
              <a:buFont typeface="Wingdings" pitchFamily="2" charset="2"/>
              <a:buChar char="§"/>
            </a:pPr>
            <a:r>
              <a:rPr lang="en-US" dirty="0"/>
              <a:t>Assessment for Learning</a:t>
            </a:r>
          </a:p>
        </p:txBody>
      </p:sp>
    </p:spTree>
    <p:extLst>
      <p:ext uri="{BB962C8B-B14F-4D97-AF65-F5344CB8AC3E}">
        <p14:creationId xmlns:p14="http://schemas.microsoft.com/office/powerpoint/2010/main" val="264615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367853" y="494676"/>
          <a:ext cx="6115986" cy="408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651740" y="2109300"/>
            <a:ext cx="1548212" cy="507831"/>
          </a:xfrm>
          <a:prstGeom prst="rect">
            <a:avLst/>
          </a:prstGeom>
          <a:noFill/>
        </p:spPr>
        <p:txBody>
          <a:bodyPr wrap="square" rtlCol="0">
            <a:spAutoFit/>
          </a:bodyPr>
          <a:lstStyle/>
          <a:p>
            <a:pPr marL="0" marR="0" lvl="0" indent="0" algn="l" defTabSz="385763" rtl="0" eaLnBrk="1" fontAlgn="auto" latinLnBrk="0" hangingPunct="1">
              <a:lnSpc>
                <a:spcPct val="100000"/>
              </a:lnSpc>
              <a:spcBef>
                <a:spcPts val="0"/>
              </a:spcBef>
              <a:spcAft>
                <a:spcPts val="0"/>
              </a:spcAft>
              <a:buClrTx/>
              <a:buSzTx/>
              <a:buFont typeface="Arial"/>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IMPROVEMENT/ STUDENT SUCCESS</a:t>
            </a:r>
          </a:p>
        </p:txBody>
      </p:sp>
      <p:sp>
        <p:nvSpPr>
          <p:cNvPr id="3" name="TextBox 2">
            <a:extLst>
              <a:ext uri="{FF2B5EF4-FFF2-40B4-BE49-F238E27FC236}">
                <a16:creationId xmlns:a16="http://schemas.microsoft.com/office/drawing/2014/main" id="{BB3F0925-F4E9-C642-A64F-3EDA7E02104D}"/>
              </a:ext>
            </a:extLst>
          </p:cNvPr>
          <p:cNvSpPr txBox="1"/>
          <p:nvPr/>
        </p:nvSpPr>
        <p:spPr>
          <a:xfrm>
            <a:off x="7002041" y="1242904"/>
            <a:ext cx="1548212" cy="124649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becomes about transparency in design and student agency</a:t>
            </a:r>
          </a:p>
        </p:txBody>
      </p:sp>
    </p:spTree>
    <p:extLst>
      <p:ext uri="{BB962C8B-B14F-4D97-AF65-F5344CB8AC3E}">
        <p14:creationId xmlns:p14="http://schemas.microsoft.com/office/powerpoint/2010/main" val="21688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Content Placeholder 4" descr="A screenshot of a cell phone&#10;&#10;Description automatically generated">
            <a:hlinkClick r:id="" action="ppaction://noaction"/>
            <a:extLst>
              <a:ext uri="{FF2B5EF4-FFF2-40B4-BE49-F238E27FC236}">
                <a16:creationId xmlns:a16="http://schemas.microsoft.com/office/drawing/2014/main" id="{63F294DE-0DB7-9348-94EF-A16235CA4F9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13689" y="480060"/>
            <a:ext cx="3430370" cy="4183380"/>
          </a:xfrm>
          <a:prstGeom prst="rect">
            <a:avLst/>
          </a:prstGeom>
        </p:spPr>
      </p:pic>
      <p:sp>
        <p:nvSpPr>
          <p:cNvPr id="18" name="Rectangle 17">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0114" y="0"/>
            <a:ext cx="343855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9EFDB6-20F1-6847-8127-93285A9CA546}"/>
              </a:ext>
            </a:extLst>
          </p:cNvPr>
          <p:cNvSpPr>
            <a:spLocks noGrp="1"/>
          </p:cNvSpPr>
          <p:nvPr>
            <p:ph type="title"/>
          </p:nvPr>
        </p:nvSpPr>
        <p:spPr>
          <a:xfrm>
            <a:off x="6072663" y="480060"/>
            <a:ext cx="2744435" cy="2194560"/>
          </a:xfrm>
        </p:spPr>
        <p:txBody>
          <a:bodyPr vert="horz" lIns="91440" tIns="45720" rIns="91440" bIns="45720" rtlCol="0" anchor="b">
            <a:normAutofit/>
          </a:bodyPr>
          <a:lstStyle/>
          <a:p>
            <a:pPr defTabSz="914400"/>
            <a:r>
              <a:rPr lang="en-US" sz="3300" spc="-50">
                <a:solidFill>
                  <a:srgbClr val="FFFFFF"/>
                </a:solidFill>
              </a:rPr>
              <a:t>MSI report</a:t>
            </a:r>
          </a:p>
        </p:txBody>
      </p:sp>
      <p:sp>
        <p:nvSpPr>
          <p:cNvPr id="20" name="Rectangle 19">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679"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010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663D-031A-9443-9646-50C61E110E35}"/>
              </a:ext>
            </a:extLst>
          </p:cNvPr>
          <p:cNvSpPr>
            <a:spLocks noGrp="1"/>
          </p:cNvSpPr>
          <p:nvPr>
            <p:ph type="title"/>
          </p:nvPr>
        </p:nvSpPr>
        <p:spPr/>
        <p:txBody>
          <a:bodyPr/>
          <a:lstStyle/>
          <a:p>
            <a:r>
              <a:rPr lang="en-US" dirty="0"/>
              <a:t>Equity Conversation Overview</a:t>
            </a:r>
          </a:p>
        </p:txBody>
      </p:sp>
      <p:sp>
        <p:nvSpPr>
          <p:cNvPr id="3" name="Content Placeholder 2">
            <a:extLst>
              <a:ext uri="{FF2B5EF4-FFF2-40B4-BE49-F238E27FC236}">
                <a16:creationId xmlns:a16="http://schemas.microsoft.com/office/drawing/2014/main" id="{65183C2A-A766-D14A-928D-68C833494856}"/>
              </a:ext>
            </a:extLst>
          </p:cNvPr>
          <p:cNvSpPr>
            <a:spLocks noGrp="1"/>
          </p:cNvSpPr>
          <p:nvPr>
            <p:ph idx="1"/>
          </p:nvPr>
        </p:nvSpPr>
        <p:spPr>
          <a:xfrm>
            <a:off x="914400" y="1384301"/>
            <a:ext cx="4064001" cy="3017520"/>
          </a:xfrm>
        </p:spPr>
        <p:txBody>
          <a:bodyPr/>
          <a:lstStyle/>
          <a:p>
            <a:r>
              <a:rPr lang="en-US" dirty="0"/>
              <a:t>Our student population is increasingly diverse</a:t>
            </a:r>
          </a:p>
          <a:p>
            <a:r>
              <a:rPr lang="en-US" dirty="0"/>
              <a:t>We know that in other areas of the institution, support needs differ by student populations </a:t>
            </a:r>
          </a:p>
          <a:p>
            <a:r>
              <a:rPr lang="en-US" dirty="0"/>
              <a:t>We don’t talk about it in assessment</a:t>
            </a:r>
          </a:p>
          <a:p>
            <a:r>
              <a:rPr lang="en-US" dirty="0"/>
              <a:t>We equate fairness with equity and limit the types of learning demonstrations we accept related to learning outcomes</a:t>
            </a:r>
          </a:p>
          <a:p>
            <a:r>
              <a:rPr lang="en-US" dirty="0"/>
              <a:t>Equity of process or equity of results?</a:t>
            </a:r>
          </a:p>
        </p:txBody>
      </p:sp>
      <p:pic>
        <p:nvPicPr>
          <p:cNvPr id="4" name="Picture 3">
            <a:hlinkClick r:id="rId2"/>
            <a:extLst>
              <a:ext uri="{FF2B5EF4-FFF2-40B4-BE49-F238E27FC236}">
                <a16:creationId xmlns:a16="http://schemas.microsoft.com/office/drawing/2014/main" id="{178FBB6F-9EC3-8E4C-86D6-5907CB16AA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0375" y="1384301"/>
            <a:ext cx="2515727" cy="3267469"/>
          </a:xfrm>
          <a:prstGeom prst="rect">
            <a:avLst/>
          </a:prstGeom>
        </p:spPr>
      </p:pic>
    </p:spTree>
    <p:extLst>
      <p:ext uri="{BB962C8B-B14F-4D97-AF65-F5344CB8AC3E}">
        <p14:creationId xmlns:p14="http://schemas.microsoft.com/office/powerpoint/2010/main" val="373702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CA891-F7FF-A745-B892-C32DD8F66AAA}"/>
              </a:ext>
            </a:extLst>
          </p:cNvPr>
          <p:cNvSpPr>
            <a:spLocks noGrp="1"/>
          </p:cNvSpPr>
          <p:nvPr>
            <p:ph type="title"/>
          </p:nvPr>
        </p:nvSpPr>
        <p:spPr/>
        <p:txBody>
          <a:bodyPr/>
          <a:lstStyle/>
          <a:p>
            <a:r>
              <a:rPr lang="en-US" dirty="0"/>
              <a:t>Equity Discussions</a:t>
            </a:r>
          </a:p>
        </p:txBody>
      </p:sp>
      <p:pic>
        <p:nvPicPr>
          <p:cNvPr id="4" name="Google Shape;268;g863b13fbd5_1_25">
            <a:extLst>
              <a:ext uri="{FF2B5EF4-FFF2-40B4-BE49-F238E27FC236}">
                <a16:creationId xmlns:a16="http://schemas.microsoft.com/office/drawing/2014/main" id="{59E2D539-B65B-DF40-B41B-103BE313BC5B}"/>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71450" y="1960960"/>
            <a:ext cx="8801100" cy="1221581"/>
          </a:xfrm>
          <a:prstGeom prst="rect">
            <a:avLst/>
          </a:prstGeom>
          <a:noFill/>
          <a:ln>
            <a:noFill/>
          </a:ln>
        </p:spPr>
      </p:pic>
      <p:pic>
        <p:nvPicPr>
          <p:cNvPr id="1026" name="Picture 2">
            <a:hlinkClick r:id="rId4"/>
            <a:extLst>
              <a:ext uri="{FF2B5EF4-FFF2-40B4-BE49-F238E27FC236}">
                <a16:creationId xmlns:a16="http://schemas.microsoft.com/office/drawing/2014/main" id="{F89A86BD-A0C0-B043-BB90-93EE42345C5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73351" y="214954"/>
            <a:ext cx="3397250" cy="439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5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2"/>
        <p:cNvGrpSpPr/>
        <p:nvPr/>
      </p:nvGrpSpPr>
      <p:grpSpPr>
        <a:xfrm>
          <a:off x="0" y="0"/>
          <a:ext cx="0" cy="0"/>
          <a:chOff x="0" y="0"/>
          <a:chExt cx="0" cy="0"/>
        </a:xfrm>
      </p:grpSpPr>
      <p:sp>
        <p:nvSpPr>
          <p:cNvPr id="274" name="Google Shape;274;p4"/>
          <p:cNvSpPr txBox="1">
            <a:spLocks noGrp="1"/>
          </p:cNvSpPr>
          <p:nvPr>
            <p:ph type="title"/>
          </p:nvPr>
        </p:nvSpPr>
        <p:spPr>
          <a:xfrm>
            <a:off x="822960" y="214952"/>
            <a:ext cx="7543800" cy="1088068"/>
          </a:xfrm>
          <a:prstGeom prst="rect">
            <a:avLst/>
          </a:prstGeom>
        </p:spPr>
        <p:txBody>
          <a:bodyPr spcFirstLastPara="1" lIns="68569" tIns="34275" rIns="68569" bIns="34275" anchorCtr="0">
            <a:normAutofit/>
          </a:bodyPr>
          <a:lstStyle/>
          <a:p>
            <a:pPr>
              <a:buSzPts val="4400"/>
            </a:pPr>
            <a:r>
              <a:rPr lang="en-US"/>
              <a:t>WHAT DOES “EQUITY-MINDED ASSESSMENT” ENTAIL?</a:t>
            </a:r>
            <a:endParaRPr/>
          </a:p>
        </p:txBody>
      </p:sp>
      <p:graphicFrame>
        <p:nvGraphicFramePr>
          <p:cNvPr id="276" name="Google Shape;273;p4">
            <a:extLst>
              <a:ext uri="{FF2B5EF4-FFF2-40B4-BE49-F238E27FC236}">
                <a16:creationId xmlns:a16="http://schemas.microsoft.com/office/drawing/2014/main" id="{56C9FFC3-5F54-47BF-9727-AA10A944C71A}"/>
              </a:ext>
            </a:extLst>
          </p:cNvPr>
          <p:cNvGraphicFramePr>
            <a:graphicFrameLocks noGrp="1"/>
          </p:cNvGraphicFramePr>
          <p:nvPr>
            <p:ph idx="1"/>
            <p:extLst>
              <p:ext uri="{D42A27DB-BD31-4B8C-83A1-F6EECF244321}">
                <p14:modId xmlns:p14="http://schemas.microsoft.com/office/powerpoint/2010/main" val="3236959321"/>
              </p:ext>
            </p:extLst>
          </p:nvPr>
        </p:nvGraphicFramePr>
        <p:xfrm>
          <a:off x="822722" y="1573886"/>
          <a:ext cx="7543800" cy="2839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08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g87ffb87e72_0_14"/>
          <p:cNvSpPr txBox="1">
            <a:spLocks noGrp="1"/>
          </p:cNvSpPr>
          <p:nvPr>
            <p:ph type="title"/>
          </p:nvPr>
        </p:nvSpPr>
        <p:spPr>
          <a:prstGeom prst="rect">
            <a:avLst/>
          </a:prstGeom>
        </p:spPr>
        <p:txBody>
          <a:bodyPr spcFirstLastPara="1" wrap="square" lIns="0" tIns="0" rIns="0" bIns="0" anchor="b" anchorCtr="0">
            <a:noAutofit/>
          </a:bodyPr>
          <a:lstStyle/>
          <a:p>
            <a:r>
              <a:rPr lang="en-US"/>
              <a:t>Equitable Assessment</a:t>
            </a:r>
            <a:endParaRPr/>
          </a:p>
        </p:txBody>
      </p:sp>
      <p:sp>
        <p:nvSpPr>
          <p:cNvPr id="285" name="Google Shape;285;g87ffb87e72_0_14"/>
          <p:cNvSpPr txBox="1">
            <a:spLocks noGrp="1"/>
          </p:cNvSpPr>
          <p:nvPr>
            <p:ph idx="1"/>
          </p:nvPr>
        </p:nvSpPr>
        <p:spPr>
          <a:prstGeom prst="rect">
            <a:avLst/>
          </a:prstGeom>
        </p:spPr>
        <p:txBody>
          <a:bodyPr spcFirstLastPara="1" wrap="square" lIns="68569" tIns="34275" rIns="68569" bIns="34275" anchor="t" anchorCtr="0">
            <a:noAutofit/>
          </a:bodyPr>
          <a:lstStyle/>
          <a:p>
            <a:pPr marL="0" indent="0">
              <a:buNone/>
            </a:pPr>
            <a:r>
              <a:rPr lang="en-US" sz="2775"/>
              <a:t>At its core, equitable assessment calls for those who lead and participate in assessment activities to pay attention and be conscious of how assessment can either feed into cycles that perpetuate inequities or can serve to bring more equity into higher education.</a:t>
            </a:r>
            <a:endParaRPr sz="2775"/>
          </a:p>
        </p:txBody>
      </p:sp>
    </p:spTree>
    <p:extLst>
      <p:ext uri="{BB962C8B-B14F-4D97-AF65-F5344CB8AC3E}">
        <p14:creationId xmlns:p14="http://schemas.microsoft.com/office/powerpoint/2010/main" val="356487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41409-3FDF-E846-9695-F65B2F20E713}"/>
              </a:ext>
            </a:extLst>
          </p:cNvPr>
          <p:cNvSpPr>
            <a:spLocks noGrp="1"/>
          </p:cNvSpPr>
          <p:nvPr>
            <p:ph type="ctrTitle"/>
          </p:nvPr>
        </p:nvSpPr>
        <p:spPr>
          <a:xfrm>
            <a:off x="822960" y="569214"/>
            <a:ext cx="7543800" cy="2919126"/>
          </a:xfrm>
        </p:spPr>
        <p:txBody>
          <a:bodyPr>
            <a:normAutofit fontScale="90000"/>
          </a:bodyPr>
          <a:lstStyle/>
          <a:p>
            <a:r>
              <a:rPr lang="en-US" b="1" dirty="0"/>
              <a:t>Equity Minded Assessment: Webinar and Community Discussion</a:t>
            </a:r>
            <a:endParaRPr lang="en-US" dirty="0"/>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3EC0CE48-9C5D-D24D-91FF-F887BB30661D}"/>
              </a:ext>
            </a:extLst>
          </p:cNvPr>
          <p:cNvSpPr>
            <a:spLocks noGrp="1"/>
          </p:cNvSpPr>
          <p:nvPr>
            <p:ph type="subTitle" idx="1"/>
          </p:nvPr>
        </p:nvSpPr>
        <p:spPr>
          <a:xfrm>
            <a:off x="825038" y="3872038"/>
            <a:ext cx="7543800" cy="1224570"/>
          </a:xfrm>
        </p:spPr>
        <p:txBody>
          <a:bodyPr>
            <a:normAutofit/>
          </a:bodyPr>
          <a:lstStyle/>
          <a:p>
            <a:r>
              <a:rPr lang="en-US" dirty="0">
                <a:solidFill>
                  <a:srgbClr val="FFFFFF"/>
                </a:solidFill>
              </a:rPr>
              <a:t>Natasha Jankowski, Executive Director of the National Institute for Learning Outcomes Assessment (NILOA), and Associate Professor, UIUC</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5">
            <a:extLst>
              <a:ext uri="{FF2B5EF4-FFF2-40B4-BE49-F238E27FC236}">
                <a16:creationId xmlns:a16="http://schemas.microsoft.com/office/drawing/2014/main" id="{54860388-CB14-441F-945F-BA1FB96248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503" y="73280"/>
            <a:ext cx="945288" cy="898084"/>
          </a:xfrm>
          <a:prstGeom prst="rect">
            <a:avLst/>
          </a:prstGeom>
        </p:spPr>
      </p:pic>
    </p:spTree>
    <p:extLst>
      <p:ext uri="{BB962C8B-B14F-4D97-AF65-F5344CB8AC3E}">
        <p14:creationId xmlns:p14="http://schemas.microsoft.com/office/powerpoint/2010/main" val="142268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99E66E-91F2-6A48-BDBE-CF014D400B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 y="10"/>
            <a:ext cx="9144023" cy="3686297"/>
          </a:xfrm>
          <a:prstGeom prst="rect">
            <a:avLst/>
          </a:prstGeom>
        </p:spPr>
      </p:pic>
      <p:sp>
        <p:nvSpPr>
          <p:cNvPr id="9" name="Rectangle 8">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83C17C-B12C-D44A-80E9-18371DD0812A}"/>
              </a:ext>
            </a:extLst>
          </p:cNvPr>
          <p:cNvSpPr>
            <a:spLocks noGrp="1"/>
          </p:cNvSpPr>
          <p:nvPr>
            <p:ph type="ctrTitle"/>
          </p:nvPr>
        </p:nvSpPr>
        <p:spPr>
          <a:xfrm>
            <a:off x="798897" y="3840480"/>
            <a:ext cx="7543800" cy="617220"/>
          </a:xfrm>
        </p:spPr>
        <p:txBody>
          <a:bodyPr>
            <a:normAutofit/>
          </a:bodyPr>
          <a:lstStyle/>
          <a:p>
            <a:r>
              <a:rPr lang="en-US" sz="2700" dirty="0">
                <a:solidFill>
                  <a:srgbClr val="FFFFFF"/>
                </a:solidFill>
              </a:rPr>
              <a:t>Infusing Equity in Assessment</a:t>
            </a:r>
          </a:p>
        </p:txBody>
      </p:sp>
      <p:sp>
        <p:nvSpPr>
          <p:cNvPr id="11" name="Rectangle 10">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ubtitle 5">
            <a:extLst>
              <a:ext uri="{FF2B5EF4-FFF2-40B4-BE49-F238E27FC236}">
                <a16:creationId xmlns:a16="http://schemas.microsoft.com/office/drawing/2014/main" id="{404F9D28-6536-DA4F-825A-C3ABADB843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5695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473A0-50A3-6A46-8DF8-9CB290BF612F}"/>
              </a:ext>
            </a:extLst>
          </p:cNvPr>
          <p:cNvSpPr>
            <a:spLocks noGrp="1"/>
          </p:cNvSpPr>
          <p:nvPr>
            <p:ph type="title"/>
          </p:nvPr>
        </p:nvSpPr>
        <p:spPr>
          <a:xfrm>
            <a:off x="822960" y="214953"/>
            <a:ext cx="7543800" cy="1088068"/>
          </a:xfrm>
        </p:spPr>
        <p:txBody>
          <a:bodyPr>
            <a:normAutofit/>
          </a:bodyPr>
          <a:lstStyle/>
          <a:p>
            <a:r>
              <a:rPr lang="en-US" dirty="0"/>
              <a:t>Equity and Assessment</a:t>
            </a:r>
          </a:p>
        </p:txBody>
      </p:sp>
      <p:graphicFrame>
        <p:nvGraphicFramePr>
          <p:cNvPr id="4" name="Content Placeholder 3">
            <a:extLst>
              <a:ext uri="{FF2B5EF4-FFF2-40B4-BE49-F238E27FC236}">
                <a16:creationId xmlns:a16="http://schemas.microsoft.com/office/drawing/2014/main" id="{18D68EC0-EDAB-A240-BBAD-5EC95C2C2888}"/>
              </a:ext>
            </a:extLst>
          </p:cNvPr>
          <p:cNvGraphicFramePr>
            <a:graphicFrameLocks noGrp="1"/>
          </p:cNvGraphicFramePr>
          <p:nvPr>
            <p:ph idx="1"/>
          </p:nvPr>
        </p:nvGraphicFramePr>
        <p:xfrm>
          <a:off x="822960" y="1384301"/>
          <a:ext cx="7543800" cy="301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079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keyboard&#10;&#10;Description automatically generated">
            <a:extLst>
              <a:ext uri="{FF2B5EF4-FFF2-40B4-BE49-F238E27FC236}">
                <a16:creationId xmlns:a16="http://schemas.microsoft.com/office/drawing/2014/main" id="{AE6D0508-5636-42FB-910A-BF9522613A54}"/>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15" y="7"/>
            <a:ext cx="9143985" cy="5143493"/>
          </a:xfrm>
          <a:prstGeom prst="rect">
            <a:avLst/>
          </a:prstGeom>
        </p:spPr>
      </p:pic>
      <p:sp>
        <p:nvSpPr>
          <p:cNvPr id="3" name="Content Placeholder 2">
            <a:extLst>
              <a:ext uri="{FF2B5EF4-FFF2-40B4-BE49-F238E27FC236}">
                <a16:creationId xmlns:a16="http://schemas.microsoft.com/office/drawing/2014/main" id="{96406AC2-1A06-5844-8C4F-4D315F5320AC}"/>
              </a:ext>
            </a:extLst>
          </p:cNvPr>
          <p:cNvSpPr>
            <a:spLocks noGrp="1"/>
          </p:cNvSpPr>
          <p:nvPr>
            <p:ph idx="4294967295"/>
          </p:nvPr>
        </p:nvSpPr>
        <p:spPr>
          <a:xfrm>
            <a:off x="5053263" y="2126457"/>
            <a:ext cx="4090737" cy="3017044"/>
          </a:xfrm>
        </p:spPr>
        <p:txBody>
          <a:bodyPr>
            <a:normAutofit/>
          </a:bodyPr>
          <a:lstStyle/>
          <a:p>
            <a:pPr algn="ctr"/>
            <a:r>
              <a:rPr lang="en-US" sz="4050" dirty="0">
                <a:solidFill>
                  <a:schemeClr val="tx1"/>
                </a:solidFill>
              </a:rPr>
              <a:t>What would assessment look like if it was a vehicle for equity? </a:t>
            </a:r>
          </a:p>
        </p:txBody>
      </p:sp>
    </p:spTree>
    <p:extLst>
      <p:ext uri="{BB962C8B-B14F-4D97-AF65-F5344CB8AC3E}">
        <p14:creationId xmlns:p14="http://schemas.microsoft.com/office/powerpoint/2010/main" val="220572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Transparency in Assignments</a:t>
            </a:r>
          </a:p>
        </p:txBody>
      </p:sp>
      <p:sp>
        <p:nvSpPr>
          <p:cNvPr id="3" name="Content Placeholder 2"/>
          <p:cNvSpPr>
            <a:spLocks noGrp="1"/>
          </p:cNvSpPr>
          <p:nvPr>
            <p:ph idx="1"/>
          </p:nvPr>
        </p:nvSpPr>
        <p:spPr>
          <a:noFill/>
        </p:spPr>
        <p:txBody>
          <a:bodyPr>
            <a:normAutofit fontScale="62500" lnSpcReduction="20000"/>
          </a:bodyPr>
          <a:lstStyle/>
          <a:p>
            <a:pPr marL="0" indent="0" algn="ctr">
              <a:buNone/>
            </a:pPr>
            <a:r>
              <a:rPr lang="en-US" dirty="0"/>
              <a:t>Transparency in Learning and Teaching: </a:t>
            </a:r>
            <a:r>
              <a:rPr lang="en-US" dirty="0">
                <a:hlinkClick r:id="rId3"/>
              </a:rPr>
              <a:t>https://tilthighered.com/</a:t>
            </a:r>
            <a:r>
              <a:rPr lang="en-US" dirty="0"/>
              <a:t> </a:t>
            </a:r>
          </a:p>
          <a:p>
            <a:pPr marL="0" indent="0">
              <a:buNone/>
            </a:pPr>
            <a:r>
              <a:rPr lang="en-US" b="1" i="1" dirty="0"/>
              <a:t>Purpose</a:t>
            </a:r>
            <a:endParaRPr lang="en-US" dirty="0"/>
          </a:p>
          <a:p>
            <a:r>
              <a:rPr lang="en-US" dirty="0"/>
              <a:t>Skills you’ll practice by doing this assignment </a:t>
            </a:r>
          </a:p>
          <a:p>
            <a:r>
              <a:rPr lang="en-US" dirty="0"/>
              <a:t>Content knowledge you’ll gain from doing this assignment </a:t>
            </a:r>
          </a:p>
          <a:p>
            <a:r>
              <a:rPr lang="en-US" dirty="0"/>
              <a:t>How you can use these in your life beyond the context of this course, in and beyond college </a:t>
            </a:r>
          </a:p>
          <a:p>
            <a:pPr marL="0" indent="0">
              <a:buNone/>
            </a:pPr>
            <a:r>
              <a:rPr lang="en-US" b="1" dirty="0"/>
              <a:t>Task </a:t>
            </a:r>
            <a:endParaRPr lang="en-US" dirty="0"/>
          </a:p>
          <a:p>
            <a:r>
              <a:rPr lang="en-US" dirty="0"/>
              <a:t>What to do </a:t>
            </a:r>
          </a:p>
          <a:p>
            <a:r>
              <a:rPr lang="en-US" dirty="0"/>
              <a:t>How to do it (Are there recommended steps? What roadblocks/mistakes should you avoid?) </a:t>
            </a:r>
          </a:p>
          <a:p>
            <a:pPr marL="0" indent="0">
              <a:buNone/>
            </a:pPr>
            <a:r>
              <a:rPr lang="en-US" b="1" dirty="0"/>
              <a:t>Criteria </a:t>
            </a:r>
            <a:endParaRPr lang="en-US" dirty="0"/>
          </a:p>
          <a:p>
            <a:r>
              <a:rPr lang="en-US" dirty="0"/>
              <a:t>(Are you on the right track? How to know you’re doing what’s expected?) </a:t>
            </a:r>
          </a:p>
          <a:p>
            <a:pPr marL="0" indent="0">
              <a:buNone/>
            </a:pPr>
            <a:r>
              <a:rPr lang="en-US" b="1" dirty="0"/>
              <a:t>Annotated examples of successful work </a:t>
            </a:r>
            <a:endParaRPr lang="en-US" dirty="0"/>
          </a:p>
          <a:p>
            <a:r>
              <a:rPr lang="en-US" dirty="0"/>
              <a:t>(What’s good about these examples? Use the checklist to identify the successful parts.) </a:t>
            </a:r>
          </a:p>
          <a:p>
            <a:endParaRPr lang="en-US" dirty="0"/>
          </a:p>
        </p:txBody>
      </p:sp>
      <p:pic>
        <p:nvPicPr>
          <p:cNvPr id="4" name="Picture 3">
            <a:extLst>
              <a:ext uri="{FF2B5EF4-FFF2-40B4-BE49-F238E27FC236}">
                <a16:creationId xmlns:a16="http://schemas.microsoft.com/office/drawing/2014/main" id="{8DCCEE41-6E55-754E-8892-0F71CC6852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3239" y="1556169"/>
            <a:ext cx="1897101" cy="2845652"/>
          </a:xfrm>
          <a:prstGeom prst="rect">
            <a:avLst/>
          </a:prstGeom>
        </p:spPr>
      </p:pic>
    </p:spTree>
    <p:extLst>
      <p:ext uri="{BB962C8B-B14F-4D97-AF65-F5344CB8AC3E}">
        <p14:creationId xmlns:p14="http://schemas.microsoft.com/office/powerpoint/2010/main" val="363732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DBF027-6340-784A-97C7-C6ED9C7AB35A}"/>
              </a:ext>
            </a:extLst>
          </p:cNvPr>
          <p:cNvSpPr>
            <a:spLocks noGrp="1"/>
          </p:cNvSpPr>
          <p:nvPr>
            <p:ph type="title"/>
          </p:nvPr>
        </p:nvSpPr>
        <p:spPr>
          <a:xfrm>
            <a:off x="369278" y="454422"/>
            <a:ext cx="2313633" cy="4234656"/>
          </a:xfrm>
        </p:spPr>
        <p:txBody>
          <a:bodyPr anchor="ctr">
            <a:normAutofit/>
          </a:bodyPr>
          <a:lstStyle/>
          <a:p>
            <a:r>
              <a:rPr lang="en-US" sz="2700">
                <a:solidFill>
                  <a:srgbClr val="FFFFFF"/>
                </a:solidFill>
              </a:rPr>
              <a:t>Questions for Assignment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BFD50E-04CA-3B4D-8876-92E008B15C96}"/>
              </a:ext>
            </a:extLst>
          </p:cNvPr>
          <p:cNvSpPr>
            <a:spLocks noGrp="1"/>
          </p:cNvSpPr>
          <p:nvPr>
            <p:ph idx="1"/>
          </p:nvPr>
        </p:nvSpPr>
        <p:spPr>
          <a:xfrm>
            <a:off x="3556513" y="454422"/>
            <a:ext cx="4810247" cy="4234656"/>
          </a:xfrm>
        </p:spPr>
        <p:txBody>
          <a:bodyPr anchor="ctr">
            <a:normAutofit/>
          </a:bodyPr>
          <a:lstStyle/>
          <a:p>
            <a:pPr marL="342900" indent="-342900">
              <a:buFont typeface="+mj-lt"/>
              <a:buAutoNum type="arabicPeriod"/>
            </a:pPr>
            <a:r>
              <a:rPr lang="en-US"/>
              <a:t>What learning outcomes will students demonstrate with this assignment? How does it need to be modified to better align with the learning outcomes of interest?</a:t>
            </a:r>
          </a:p>
          <a:p>
            <a:pPr marL="342900" indent="-342900">
              <a:buFont typeface="+mj-lt"/>
              <a:buAutoNum type="arabicPeriod"/>
            </a:pPr>
            <a:r>
              <a:rPr lang="en-US"/>
              <a:t>How does the assignment align with the evaluative criteria? Are there mixed signals sent to students? </a:t>
            </a:r>
          </a:p>
          <a:p>
            <a:pPr marL="342900" indent="-342900">
              <a:buFont typeface="+mj-lt"/>
              <a:buAutoNum type="arabicPeriod"/>
            </a:pPr>
            <a:r>
              <a:rPr lang="en-US"/>
              <a:t>Thinking about the assignment from the point of view of students, what questions or suggestions do you have?</a:t>
            </a:r>
          </a:p>
          <a:p>
            <a:pPr marL="342900" indent="-342900">
              <a:buFont typeface="+mj-lt"/>
              <a:buAutoNum type="arabicPeriod"/>
            </a:pPr>
            <a:r>
              <a:rPr lang="en-US"/>
              <a:t>How does this assignment allow for flexible options, alternative demonstrations, and/or culturally responsive demonstrations of learning? </a:t>
            </a:r>
          </a:p>
          <a:p>
            <a:pPr marL="342900" indent="-342900">
              <a:buFont typeface="+mj-lt"/>
              <a:buAutoNum type="arabicPeriod"/>
            </a:pPr>
            <a:r>
              <a:rPr lang="en-US"/>
              <a:t>How does this assignment need to be modified or adjusted to reflect current faculty and student circumstances and situations? </a:t>
            </a:r>
          </a:p>
          <a:p>
            <a:pPr marL="342900" indent="-342900">
              <a:buFont typeface="+mj-lt"/>
              <a:buAutoNum type="arabicPeriod"/>
            </a:pPr>
            <a:r>
              <a:rPr lang="en-US"/>
              <a:t>What unnecessary constraints, if any, may need to be removed to accommodate learning in a global pandemic crisis?</a:t>
            </a:r>
          </a:p>
          <a:p>
            <a:pPr marL="342900" indent="-342900">
              <a:buFont typeface="+mj-lt"/>
              <a:buAutoNum type="arabicPeriod"/>
            </a:pPr>
            <a:endParaRPr lang="en-US"/>
          </a:p>
          <a:p>
            <a:endParaRPr lang="en-US" dirty="0"/>
          </a:p>
        </p:txBody>
      </p:sp>
    </p:spTree>
    <p:extLst>
      <p:ext uri="{BB962C8B-B14F-4D97-AF65-F5344CB8AC3E}">
        <p14:creationId xmlns:p14="http://schemas.microsoft.com/office/powerpoint/2010/main" val="397960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359475-C8AE-0347-A845-4BE06EA03208}"/>
              </a:ext>
            </a:extLst>
          </p:cNvPr>
          <p:cNvSpPr>
            <a:spLocks noGrp="1"/>
          </p:cNvSpPr>
          <p:nvPr>
            <p:ph type="title"/>
          </p:nvPr>
        </p:nvSpPr>
        <p:spPr>
          <a:xfrm>
            <a:off x="800100" y="3939702"/>
            <a:ext cx="7543800" cy="771536"/>
          </a:xfrm>
        </p:spPr>
        <p:txBody>
          <a:bodyPr anchor="ctr">
            <a:normAutofit/>
          </a:bodyPr>
          <a:lstStyle/>
          <a:p>
            <a:pPr algn="ctr"/>
            <a:r>
              <a:rPr lang="en-US">
                <a:solidFill>
                  <a:srgbClr val="FFFFFF"/>
                </a:solidFill>
              </a:rPr>
              <a:t>Having Hard Talks</a:t>
            </a:r>
          </a:p>
        </p:txBody>
      </p:sp>
      <p:sp>
        <p:nvSpPr>
          <p:cNvPr id="3" name="Content Placeholder 2">
            <a:extLst>
              <a:ext uri="{FF2B5EF4-FFF2-40B4-BE49-F238E27FC236}">
                <a16:creationId xmlns:a16="http://schemas.microsoft.com/office/drawing/2014/main" id="{67905B53-6F5A-8E46-A528-219E54DFA4D7}"/>
              </a:ext>
            </a:extLst>
          </p:cNvPr>
          <p:cNvSpPr>
            <a:spLocks noGrp="1"/>
          </p:cNvSpPr>
          <p:nvPr>
            <p:ph idx="1"/>
          </p:nvPr>
        </p:nvSpPr>
        <p:spPr>
          <a:xfrm>
            <a:off x="822960" y="704646"/>
            <a:ext cx="7520940" cy="2603600"/>
          </a:xfrm>
        </p:spPr>
        <p:txBody>
          <a:bodyPr>
            <a:noAutofit/>
          </a:bodyPr>
          <a:lstStyle/>
          <a:p>
            <a:r>
              <a:rPr lang="en-US" sz="1800" dirty="0"/>
              <a:t>How do we think about our responsibility for minority student outcomes?</a:t>
            </a:r>
          </a:p>
          <a:p>
            <a:r>
              <a:rPr lang="en-US" sz="1800" dirty="0"/>
              <a:t>How do we think about equity?</a:t>
            </a:r>
          </a:p>
          <a:p>
            <a:r>
              <a:rPr lang="en-US" sz="1800" dirty="0"/>
              <a:t>How do we know who benefits from the initiatives, innovations, and programs that we are so proud of?</a:t>
            </a:r>
          </a:p>
          <a:p>
            <a:r>
              <a:rPr lang="en-US" sz="1800" dirty="0"/>
              <a:t>How ought we assess to be responsive to minority students? </a:t>
            </a:r>
          </a:p>
          <a:p>
            <a:r>
              <a:rPr lang="en-US" sz="1800" dirty="0"/>
              <a:t>How do the assumptions we make about our students disadvantage them?</a:t>
            </a:r>
          </a:p>
          <a:p>
            <a:r>
              <a:rPr lang="en-US" sz="1800" dirty="0"/>
              <a:t>How do best practices take race and equity into account?</a:t>
            </a:r>
          </a:p>
          <a:p>
            <a:r>
              <a:rPr lang="en-US" sz="1800" dirty="0"/>
              <a:t>						~Bensimon, 2012</a:t>
            </a:r>
          </a:p>
        </p:txBody>
      </p:sp>
      <p:sp>
        <p:nvSpPr>
          <p:cNvPr id="26" name="Rectangle 21">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836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3769F1-BD32-4032-B2AA-B17A5BE71FEB}"/>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7"/>
            <a:ext cx="9143999" cy="5143493"/>
          </a:xfrm>
          <a:prstGeom prst="rect">
            <a:avLst/>
          </a:prstGeom>
        </p:spPr>
      </p:pic>
      <p:cxnSp>
        <p:nvCxnSpPr>
          <p:cNvPr id="10" name="Straight Connector 9">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303383"/>
            <a:ext cx="74752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C577B1-E6B7-1D4C-9625-47BEBEF952F1}"/>
              </a:ext>
            </a:extLst>
          </p:cNvPr>
          <p:cNvSpPr>
            <a:spLocks noGrp="1"/>
          </p:cNvSpPr>
          <p:nvPr>
            <p:ph type="title"/>
          </p:nvPr>
        </p:nvSpPr>
        <p:spPr>
          <a:xfrm>
            <a:off x="822960" y="214952"/>
            <a:ext cx="7543800" cy="1088068"/>
          </a:xfrm>
        </p:spPr>
        <p:txBody>
          <a:bodyPr>
            <a:normAutofit/>
          </a:bodyPr>
          <a:lstStyle/>
          <a:p>
            <a:r>
              <a:rPr lang="en-US" dirty="0">
                <a:solidFill>
                  <a:schemeClr val="tx1"/>
                </a:solidFill>
              </a:rPr>
              <a:t>Assumptions</a:t>
            </a:r>
          </a:p>
        </p:txBody>
      </p:sp>
      <p:sp>
        <p:nvSpPr>
          <p:cNvPr id="3" name="Content Placeholder 2">
            <a:extLst>
              <a:ext uri="{FF2B5EF4-FFF2-40B4-BE49-F238E27FC236}">
                <a16:creationId xmlns:a16="http://schemas.microsoft.com/office/drawing/2014/main" id="{02969238-FD94-BD4F-9FBC-24E76798DDF4}"/>
              </a:ext>
            </a:extLst>
          </p:cNvPr>
          <p:cNvSpPr>
            <a:spLocks noGrp="1"/>
          </p:cNvSpPr>
          <p:nvPr>
            <p:ph idx="1"/>
          </p:nvPr>
        </p:nvSpPr>
        <p:spPr>
          <a:xfrm>
            <a:off x="822960" y="1384300"/>
            <a:ext cx="7543800" cy="3017520"/>
          </a:xfrm>
        </p:spPr>
        <p:txBody>
          <a:bodyPr>
            <a:normAutofit/>
          </a:bodyPr>
          <a:lstStyle/>
          <a:p>
            <a:pPr marL="342900" indent="-342900">
              <a:buFont typeface="+mj-lt"/>
              <a:buAutoNum type="arabicPeriod"/>
            </a:pPr>
            <a:r>
              <a:rPr lang="en-US" dirty="0">
                <a:solidFill>
                  <a:schemeClr val="tx1"/>
                </a:solidFill>
              </a:rPr>
              <a:t>Most of the standardized measures and theories we utilize come from studies of white students in mostly white institutions </a:t>
            </a:r>
          </a:p>
          <a:p>
            <a:pPr marL="342900" indent="-342900">
              <a:buFont typeface="+mj-lt"/>
              <a:buAutoNum type="arabicPeriod"/>
            </a:pPr>
            <a:r>
              <a:rPr lang="en-US" dirty="0">
                <a:solidFill>
                  <a:schemeClr val="tx1"/>
                </a:solidFill>
              </a:rPr>
              <a:t>We value certain demonstrations of learning over others, and in this way, we limit student demonstrations and privilege certain approaches.</a:t>
            </a:r>
          </a:p>
          <a:p>
            <a:pPr marL="342900" indent="-342900">
              <a:buFont typeface="+mj-lt"/>
              <a:buAutoNum type="arabicPeriod"/>
            </a:pPr>
            <a:r>
              <a:rPr lang="en-US" dirty="0">
                <a:solidFill>
                  <a:schemeClr val="tx1"/>
                </a:solidFill>
              </a:rPr>
              <a:t>We do not value narrative or personal experience in the same way for institutional decision making as we do quantitative data. </a:t>
            </a:r>
          </a:p>
          <a:p>
            <a:pPr marL="342900" indent="-342900">
              <a:buFont typeface="+mj-lt"/>
              <a:buAutoNum type="arabicPeriod"/>
            </a:pPr>
            <a:r>
              <a:rPr lang="en-US" dirty="0">
                <a:solidFill>
                  <a:schemeClr val="tx1"/>
                </a:solidFill>
              </a:rPr>
              <a:t>Our students are experts of their own experience.</a:t>
            </a:r>
          </a:p>
          <a:p>
            <a:endParaRPr lang="en-US" dirty="0">
              <a:solidFill>
                <a:schemeClr val="tx1"/>
              </a:solidFill>
            </a:endParaRPr>
          </a:p>
        </p:txBody>
      </p:sp>
      <p:sp>
        <p:nvSpPr>
          <p:cNvPr id="12" name="Rectangle 11">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06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9214B7-1264-4206-BEDB-E723D6C87C97}"/>
              </a:ext>
            </a:extLst>
          </p:cNvPr>
          <p:cNvSpPr>
            <a:spLocks noGrp="1"/>
          </p:cNvSpPr>
          <p:nvPr>
            <p:ph idx="1"/>
          </p:nvPr>
        </p:nvSpPr>
        <p:spPr/>
        <p:txBody>
          <a:bodyPr/>
          <a:lstStyle/>
          <a:p>
            <a:r>
              <a:rPr lang="en-US" sz="3600" dirty="0"/>
              <a:t>Visit: srs.campuslabs.com</a:t>
            </a:r>
          </a:p>
          <a:p>
            <a:r>
              <a:rPr lang="en-US" sz="2800" dirty="0"/>
              <a:t>Connect ID: 6663</a:t>
            </a:r>
          </a:p>
          <a:p>
            <a:endParaRPr lang="en-US" sz="2800" dirty="0"/>
          </a:p>
          <a:p>
            <a:endParaRPr lang="en-US" sz="2800" dirty="0"/>
          </a:p>
          <a:p>
            <a:r>
              <a:rPr lang="en-US" sz="2400" i="1" dirty="0"/>
              <a:t>You do not need to provide your name, but add something in the name box</a:t>
            </a:r>
          </a:p>
        </p:txBody>
      </p:sp>
      <p:sp>
        <p:nvSpPr>
          <p:cNvPr id="5" name="Content Placeholder 2">
            <a:extLst>
              <a:ext uri="{FF2B5EF4-FFF2-40B4-BE49-F238E27FC236}">
                <a16:creationId xmlns:a16="http://schemas.microsoft.com/office/drawing/2014/main" id="{61AD8783-B31C-47E5-9A49-57D2F5605642}"/>
              </a:ext>
            </a:extLst>
          </p:cNvPr>
          <p:cNvSpPr txBox="1">
            <a:spLocks/>
          </p:cNvSpPr>
          <p:nvPr/>
        </p:nvSpPr>
        <p:spPr>
          <a:xfrm>
            <a:off x="885552" y="328387"/>
            <a:ext cx="7543801" cy="920749"/>
          </a:xfrm>
          <a:prstGeom prst="rect">
            <a:avLst/>
          </a:prstGeom>
        </p:spPr>
        <p:txBody>
          <a:bodyPr vert="horz" lIns="0" tIns="45720" rIns="0" bIns="45720" rtlCol="0">
            <a:normAutofit fontScale="92500"/>
          </a:bodyPr>
          <a:lst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a:lstStyle>
          <a:p>
            <a:r>
              <a:rPr lang="en-US" sz="3600" dirty="0"/>
              <a:t>Give us your feedback on today’s program </a:t>
            </a:r>
            <a:endParaRPr lang="en-US" dirty="0"/>
          </a:p>
        </p:txBody>
      </p:sp>
    </p:spTree>
    <p:extLst>
      <p:ext uri="{BB962C8B-B14F-4D97-AF65-F5344CB8AC3E}">
        <p14:creationId xmlns:p14="http://schemas.microsoft.com/office/powerpoint/2010/main" val="1708410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a:extLst>
              <a:ext uri="{FF2B5EF4-FFF2-40B4-BE49-F238E27FC236}">
                <a16:creationId xmlns:a16="http://schemas.microsoft.com/office/drawing/2014/main" id="{2DC794CF-169B-444C-B987-8CCF48804A3A}"/>
              </a:ext>
            </a:extLst>
          </p:cNvPr>
          <p:cNvSpPr>
            <a:spLocks noGrp="1"/>
          </p:cNvSpPr>
          <p:nvPr>
            <p:ph type="title"/>
          </p:nvPr>
        </p:nvSpPr>
        <p:spPr>
          <a:xfrm>
            <a:off x="822960" y="569214"/>
            <a:ext cx="7543800" cy="2919126"/>
          </a:xfrm>
        </p:spPr>
        <p:txBody>
          <a:bodyPr vert="horz" lIns="91440" tIns="45720" rIns="91440" bIns="45720" rtlCol="0" anchor="b">
            <a:normAutofit/>
          </a:bodyPr>
          <a:lstStyle/>
          <a:p>
            <a:pPr defTabSz="914400"/>
            <a:r>
              <a:rPr lang="en-US" sz="8000" spc="-50">
                <a:solidFill>
                  <a:schemeClr val="tx1">
                    <a:lumMod val="85000"/>
                    <a:lumOff val="15000"/>
                  </a:schemeClr>
                </a:solidFill>
              </a:rPr>
              <a:t>Resources</a:t>
            </a:r>
          </a:p>
        </p:txBody>
      </p:sp>
      <p:sp>
        <p:nvSpPr>
          <p:cNvPr id="15"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8586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8" name="Rectangle 17">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chemeClr val="bg1"/>
          </a:solidFill>
          <a:ln w="22225">
            <a:solidFill>
              <a:srgbClr val="2AD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a:hlinkClick r:id="rId3"/>
            <a:extLst>
              <a:ext uri="{FF2B5EF4-FFF2-40B4-BE49-F238E27FC236}">
                <a16:creationId xmlns:a16="http://schemas.microsoft.com/office/drawing/2014/main" id="{40168ABE-4732-4D6D-A190-5F12C0B4D1CC}"/>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2731663" y="601344"/>
            <a:ext cx="3676481" cy="393699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30911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BFF5-A6B7-E04A-8B86-F83A32D000C5}"/>
              </a:ext>
            </a:extLst>
          </p:cNvPr>
          <p:cNvSpPr>
            <a:spLocks noGrp="1"/>
          </p:cNvSpPr>
          <p:nvPr>
            <p:ph type="title"/>
          </p:nvPr>
        </p:nvSpPr>
        <p:spPr/>
        <p:txBody>
          <a:bodyPr>
            <a:normAutofit/>
          </a:bodyPr>
          <a:lstStyle/>
          <a:p>
            <a:pPr algn="ctr"/>
            <a:r>
              <a:rPr lang="en-US" dirty="0"/>
              <a:t>National Institute for Learning </a:t>
            </a:r>
            <a:br>
              <a:rPr lang="en-US" dirty="0"/>
            </a:br>
            <a:r>
              <a:rPr lang="en-US" dirty="0"/>
              <a:t>Outcomes Assessment (NILOA)</a:t>
            </a:r>
          </a:p>
        </p:txBody>
      </p:sp>
      <p:sp>
        <p:nvSpPr>
          <p:cNvPr id="3" name="Content Placeholder 2">
            <a:extLst>
              <a:ext uri="{FF2B5EF4-FFF2-40B4-BE49-F238E27FC236}">
                <a16:creationId xmlns:a16="http://schemas.microsoft.com/office/drawing/2014/main" id="{0CDAA849-1090-D64B-AF2C-DF65B87D934A}"/>
              </a:ext>
            </a:extLst>
          </p:cNvPr>
          <p:cNvSpPr>
            <a:spLocks noGrp="1"/>
          </p:cNvSpPr>
          <p:nvPr>
            <p:ph idx="1"/>
          </p:nvPr>
        </p:nvSpPr>
        <p:spPr/>
        <p:txBody>
          <a:bodyPr>
            <a:normAutofit/>
          </a:bodyPr>
          <a:lstStyle/>
          <a:p>
            <a:pPr marL="0" indent="0" algn="ctr">
              <a:buNone/>
            </a:pPr>
            <a:r>
              <a:rPr lang="en-US" b="1" dirty="0"/>
              <a:t>NILOA is a research and resource-development organization dedicated to documenting, advocating, and facilitating the systematic use of learning outcomes assessment to improve student learning.</a:t>
            </a:r>
            <a:br>
              <a:rPr lang="en-US" b="1" dirty="0"/>
            </a:br>
            <a:endParaRPr lang="en-US" dirty="0"/>
          </a:p>
          <a:p>
            <a:pPr marL="0" indent="0" algn="ctr">
              <a:buNone/>
            </a:pPr>
            <a:r>
              <a:rPr lang="en-US" dirty="0"/>
              <a:t>Publications</a:t>
            </a:r>
            <a:br>
              <a:rPr lang="en-US" dirty="0"/>
            </a:br>
            <a:r>
              <a:rPr lang="en-US" dirty="0"/>
              <a:t>Surveys and Case Studies</a:t>
            </a:r>
            <a:br>
              <a:rPr lang="en-US" dirty="0"/>
            </a:br>
            <a:r>
              <a:rPr lang="en-US" dirty="0"/>
              <a:t>Focus Groups and Interviews</a:t>
            </a:r>
            <a:br>
              <a:rPr lang="en-US" dirty="0"/>
            </a:br>
            <a:r>
              <a:rPr lang="en-US" dirty="0"/>
              <a:t>Assignment Design and Library </a:t>
            </a:r>
            <a:br>
              <a:rPr lang="en-US" dirty="0"/>
            </a:br>
            <a:r>
              <a:rPr lang="en-US" dirty="0"/>
              <a:t>Equity and Assessment</a:t>
            </a:r>
            <a:br>
              <a:rPr lang="en-US" dirty="0"/>
            </a:br>
            <a:r>
              <a:rPr lang="en-US" dirty="0"/>
              <a:t>Transparency Framework</a:t>
            </a:r>
            <a:br>
              <a:rPr lang="en-US" dirty="0"/>
            </a:br>
            <a:r>
              <a:rPr lang="en-US" dirty="0"/>
              <a:t> Evidence-Based Storytelling</a:t>
            </a:r>
            <a:br>
              <a:rPr lang="en-US" dirty="0"/>
            </a:br>
            <a:r>
              <a:rPr lang="en-US" dirty="0"/>
              <a:t>Mapping Learning </a:t>
            </a:r>
            <a:br>
              <a:rPr lang="en-US" dirty="0"/>
            </a:br>
            <a:r>
              <a:rPr lang="en-US" dirty="0" err="1"/>
              <a:t>Tookits</a:t>
            </a:r>
            <a:endParaRPr lang="en-US" dirty="0"/>
          </a:p>
        </p:txBody>
      </p:sp>
      <p:sp>
        <p:nvSpPr>
          <p:cNvPr id="4" name="Footer Placeholder 3">
            <a:extLst>
              <a:ext uri="{FF2B5EF4-FFF2-40B4-BE49-F238E27FC236}">
                <a16:creationId xmlns:a16="http://schemas.microsoft.com/office/drawing/2014/main" id="{544FFB9E-9B27-4844-96F8-E19CCE24483E}"/>
              </a:ext>
            </a:extLst>
          </p:cNvPr>
          <p:cNvSpPr>
            <a:spLocks noGrp="1"/>
          </p:cNvSpPr>
          <p:nvPr>
            <p:ph type="ftr" sz="quarter" idx="11"/>
          </p:nvPr>
        </p:nvSpPr>
        <p:spPr>
          <a:xfrm>
            <a:off x="3414713" y="4301828"/>
            <a:ext cx="2314575" cy="205383"/>
          </a:xfrm>
        </p:spPr>
        <p:txBody>
          <a:bodyPr/>
          <a:lstStyle/>
          <a:p>
            <a:pPr defTabSz="685800">
              <a:buClrTx/>
              <a:defRPr/>
            </a:pPr>
            <a:r>
              <a:rPr lang="en-US" kern="1200" dirty="0" err="1">
                <a:solidFill>
                  <a:srgbClr val="000000"/>
                </a:solidFill>
                <a:latin typeface="Calibri" panose="020F0502020204030204"/>
                <a:ea typeface="+mn-ea"/>
                <a:cs typeface="+mn-cs"/>
              </a:rPr>
              <a:t>www.learningoutcomesassessment.org</a:t>
            </a:r>
            <a:endParaRPr lang="en-US" kern="1200" dirty="0">
              <a:solidFill>
                <a:srgbClr val="000000"/>
              </a:solidFill>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B1AC074-29B2-8044-985A-D95F50801C5A}"/>
              </a:ext>
            </a:extLst>
          </p:cNvPr>
          <p:cNvSpPr>
            <a:spLocks noGrp="1"/>
          </p:cNvSpPr>
          <p:nvPr>
            <p:ph type="sldNum" sz="quarter" idx="12"/>
          </p:nvPr>
        </p:nvSpPr>
        <p:spPr/>
        <p:txBody>
          <a:bodyPr/>
          <a:lstStyle/>
          <a:p>
            <a:pPr defTabSz="685800">
              <a:buClrTx/>
              <a:defRPr/>
            </a:pPr>
            <a:fld id="{D0918AFA-5AEC-D646-AD0F-848AA0F5EC2F}" type="slidenum">
              <a:rPr lang="en-US" kern="1200">
                <a:latin typeface="Calibri" panose="020F0502020204030204"/>
                <a:ea typeface="+mn-ea"/>
                <a:cs typeface="+mn-cs"/>
              </a:rPr>
              <a:pPr defTabSz="685800">
                <a:buClrTx/>
                <a:defRPr/>
              </a:pPr>
              <a:t>3</a:t>
            </a:fld>
            <a:endParaRPr lang="en-US" kern="1200">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A3A94C47-3254-4D4A-BE98-54575B9DA1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541" y="277715"/>
            <a:ext cx="708966" cy="673563"/>
          </a:xfrm>
          <a:prstGeom prst="rect">
            <a:avLst/>
          </a:prstGeom>
        </p:spPr>
      </p:pic>
    </p:spTree>
    <p:extLst>
      <p:ext uri="{BB962C8B-B14F-4D97-AF65-F5344CB8AC3E}">
        <p14:creationId xmlns:p14="http://schemas.microsoft.com/office/powerpoint/2010/main" val="685492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5D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useBgFill="1">
        <p:nvSpPr>
          <p:cNvPr id="9" name="Rectangle 8">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 name="Picture 1">
            <a:hlinkClick r:id="rId2"/>
            <a:extLst>
              <a:ext uri="{FF2B5EF4-FFF2-40B4-BE49-F238E27FC236}">
                <a16:creationId xmlns:a16="http://schemas.microsoft.com/office/drawing/2014/main" id="{53FF4C3E-3246-4D26-A11C-0404F916439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014583" y="601344"/>
            <a:ext cx="3114832" cy="395479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88064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301" name="Google Shape;301;g863b13fbd5_1_0">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8594" y="228600"/>
            <a:ext cx="3200400" cy="4100513"/>
          </a:xfrm>
          <a:prstGeom prst="rect">
            <a:avLst/>
          </a:prstGeom>
          <a:noFill/>
          <a:ln>
            <a:noFill/>
          </a:ln>
        </p:spPr>
      </p:pic>
      <p:pic>
        <p:nvPicPr>
          <p:cNvPr id="302" name="Google Shape;302;g863b13fbd5_1_0">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899109" y="1258395"/>
            <a:ext cx="3200400" cy="2861619"/>
          </a:xfrm>
          <a:prstGeom prst="rect">
            <a:avLst/>
          </a:prstGeom>
          <a:noFill/>
          <a:ln>
            <a:noFill/>
          </a:ln>
        </p:spPr>
      </p:pic>
      <p:pic>
        <p:nvPicPr>
          <p:cNvPr id="304" name="Google Shape;304;g863b13fbd5_1_0"/>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4611" y="4329113"/>
            <a:ext cx="2967090" cy="282281"/>
          </a:xfrm>
          <a:prstGeom prst="rect">
            <a:avLst/>
          </a:prstGeom>
          <a:noFill/>
          <a:ln>
            <a:noFill/>
          </a:ln>
        </p:spPr>
      </p:pic>
    </p:spTree>
    <p:extLst>
      <p:ext uri="{BB962C8B-B14F-4D97-AF65-F5344CB8AC3E}">
        <p14:creationId xmlns:p14="http://schemas.microsoft.com/office/powerpoint/2010/main" val="2001779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9628DDF-65BF-4C8D-9FE0-D02158378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B116EFE6-AA29-4179-8372-BCE2CA97B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 name="Straight Connector 40">
            <a:extLst>
              <a:ext uri="{FF2B5EF4-FFF2-40B4-BE49-F238E27FC236}">
                <a16:creationId xmlns:a16="http://schemas.microsoft.com/office/drawing/2014/main" id="{F4BDD6CA-80C0-4861-B6B6-E3B928D629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3" name="Rectangle 42">
            <a:extLst>
              <a:ext uri="{FF2B5EF4-FFF2-40B4-BE49-F238E27FC236}">
                <a16:creationId xmlns:a16="http://schemas.microsoft.com/office/drawing/2014/main" id="{9A7CE97B-56DB-468B-A006-749601440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5" name="Rectangle 44">
            <a:extLst>
              <a:ext uri="{FF2B5EF4-FFF2-40B4-BE49-F238E27FC236}">
                <a16:creationId xmlns:a16="http://schemas.microsoft.com/office/drawing/2014/main" id="{571093C2-1867-442A-857B-E469565FB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3714750"/>
            <a:ext cx="9141714"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510B0074-BD40-B440-962E-02910522DE6C}"/>
              </a:ext>
            </a:extLst>
          </p:cNvPr>
          <p:cNvSpPr>
            <a:spLocks noGrp="1"/>
          </p:cNvSpPr>
          <p:nvPr>
            <p:ph type="title"/>
          </p:nvPr>
        </p:nvSpPr>
        <p:spPr>
          <a:xfrm>
            <a:off x="798897" y="3840480"/>
            <a:ext cx="7543800" cy="617220"/>
          </a:xfrm>
        </p:spPr>
        <p:txBody>
          <a:bodyPr vert="horz" lIns="91440" tIns="45720" rIns="91440" bIns="45720" rtlCol="0" anchor="b">
            <a:normAutofit/>
          </a:bodyPr>
          <a:lstStyle/>
          <a:p>
            <a:pPr defTabSz="914400"/>
            <a:r>
              <a:rPr lang="en-US" sz="2700" spc="-50" dirty="0">
                <a:solidFill>
                  <a:srgbClr val="FFFFFF"/>
                </a:solidFill>
              </a:rPr>
              <a:t>Reminders and Counter-Narratives</a:t>
            </a:r>
          </a:p>
        </p:txBody>
      </p:sp>
      <p:pic>
        <p:nvPicPr>
          <p:cNvPr id="7" name="Picture 6">
            <a:extLst>
              <a:ext uri="{FF2B5EF4-FFF2-40B4-BE49-F238E27FC236}">
                <a16:creationId xmlns:a16="http://schemas.microsoft.com/office/drawing/2014/main" id="{2A5AEF04-7246-934C-A2AB-129AB311730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2966005" cy="3558593"/>
          </a:xfrm>
          <a:prstGeom prst="rect">
            <a:avLst/>
          </a:prstGeom>
        </p:spPr>
      </p:pic>
      <p:pic>
        <p:nvPicPr>
          <p:cNvPr id="4" name="Picture 3" descr="A screen shot of a person&#10;&#10;Description automatically generated">
            <a:hlinkClick r:id="rId3"/>
            <a:extLst>
              <a:ext uri="{FF2B5EF4-FFF2-40B4-BE49-F238E27FC236}">
                <a16:creationId xmlns:a16="http://schemas.microsoft.com/office/drawing/2014/main" id="{238A0A49-3855-5244-86A5-12965B5129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86676" y="-381"/>
            <a:ext cx="2967181" cy="3567171"/>
          </a:xfrm>
          <a:prstGeom prst="rect">
            <a:avLst/>
          </a:prstGeom>
        </p:spPr>
      </p:pic>
      <p:pic>
        <p:nvPicPr>
          <p:cNvPr id="23" name="Picture 22" descr="A screenshot of a social media post&#10;&#10;Description automatically generated">
            <a:extLst>
              <a:ext uri="{FF2B5EF4-FFF2-40B4-BE49-F238E27FC236}">
                <a16:creationId xmlns:a16="http://schemas.microsoft.com/office/drawing/2014/main" id="{38A66250-BE0A-204C-8974-ECF311D252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a:stretch/>
        </p:blipFill>
        <p:spPr>
          <a:xfrm>
            <a:off x="6175663" y="1473"/>
            <a:ext cx="2968337" cy="3560841"/>
          </a:xfrm>
          <a:prstGeom prst="rect">
            <a:avLst/>
          </a:prstGeom>
        </p:spPr>
      </p:pic>
      <p:sp>
        <p:nvSpPr>
          <p:cNvPr id="47" name="Rectangle 46">
            <a:extLst>
              <a:ext uri="{FF2B5EF4-FFF2-40B4-BE49-F238E27FC236}">
                <a16:creationId xmlns:a16="http://schemas.microsoft.com/office/drawing/2014/main" id="{8BB16461-D3DF-4836-B20B-4E94CAD20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79632"/>
            <a:ext cx="9141714"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437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13" name="Group 12">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1" y="524674"/>
            <a:ext cx="2664849" cy="3867150"/>
            <a:chOff x="7807230" y="2012810"/>
            <a:chExt cx="3251252" cy="3459865"/>
          </a:xfrm>
        </p:grpSpPr>
        <p:sp>
          <p:nvSpPr>
            <p:cNvPr id="14" name="Rectangle 13">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Rectangle 14">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5" name="Google Shape;294;g711f1aa3fe_0_0" descr="A close up of a sign&#10;&#10;Description automatically generated">
            <a:extLst>
              <a:ext uri="{FF2B5EF4-FFF2-40B4-BE49-F238E27FC236}">
                <a16:creationId xmlns:a16="http://schemas.microsoft.com/office/drawing/2014/main" id="{9AB9B9E6-EE33-AA4D-89E2-BED64875AFDD}"/>
              </a:ext>
            </a:extLst>
          </p:cNvPr>
          <p:cNvPicPr preferRelativeResize="0"/>
          <p:nvPr/>
        </p:nvPicPr>
        <p:blipFill>
          <a:blip r:embed="rId3" cstate="email">
            <a:extLst>
              <a:ext uri="{28A0092B-C50C-407E-A947-70E740481C1C}">
                <a14:useLocalDpi xmlns:a14="http://schemas.microsoft.com/office/drawing/2010/main"/>
              </a:ext>
            </a:extLst>
          </a:blip>
          <a:stretch>
            <a:fillRect/>
          </a:stretch>
        </p:blipFill>
        <p:spPr>
          <a:xfrm>
            <a:off x="556621" y="654595"/>
            <a:ext cx="2353768" cy="3607308"/>
          </a:xfrm>
          <a:prstGeom prst="rect">
            <a:avLst/>
          </a:prstGeom>
          <a:noFill/>
        </p:spPr>
      </p:pic>
      <p:grpSp>
        <p:nvGrpSpPr>
          <p:cNvPr id="17" name="Group 16">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39576" y="524674"/>
            <a:ext cx="2664849" cy="3867150"/>
            <a:chOff x="7807230" y="2012810"/>
            <a:chExt cx="3251252" cy="3459865"/>
          </a:xfrm>
        </p:grpSpPr>
        <p:sp>
          <p:nvSpPr>
            <p:cNvPr id="18" name="Rectangle 17">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9" name="Rectangle 18">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4" name="Google Shape;293;g711f1aa3fe_0_0" descr="A close up of text on a white background&#10;&#10;Description automatically generated">
            <a:hlinkClick r:id="rId4"/>
            <a:extLst>
              <a:ext uri="{FF2B5EF4-FFF2-40B4-BE49-F238E27FC236}">
                <a16:creationId xmlns:a16="http://schemas.microsoft.com/office/drawing/2014/main" id="{CC91C6EC-AD3B-CD47-91B1-095D2DF45802}"/>
              </a:ext>
            </a:extLst>
          </p:cNvPr>
          <p:cNvPicPr preferRelativeResize="0"/>
          <p:nvPr/>
        </p:nvPicPr>
        <p:blipFill>
          <a:blip r:embed="rId5" cstate="email">
            <a:extLst>
              <a:ext uri="{28A0092B-C50C-407E-A947-70E740481C1C}">
                <a14:useLocalDpi xmlns:a14="http://schemas.microsoft.com/office/drawing/2010/main"/>
              </a:ext>
            </a:extLst>
          </a:blip>
          <a:stretch>
            <a:fillRect/>
          </a:stretch>
        </p:blipFill>
        <p:spPr>
          <a:xfrm>
            <a:off x="3365500" y="900218"/>
            <a:ext cx="2407158" cy="3116062"/>
          </a:xfrm>
          <a:prstGeom prst="rect">
            <a:avLst/>
          </a:prstGeom>
          <a:noFill/>
        </p:spPr>
      </p:pic>
      <p:grpSp>
        <p:nvGrpSpPr>
          <p:cNvPr id="21" name="Group 20">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78070" y="524674"/>
            <a:ext cx="2664849" cy="3867150"/>
            <a:chOff x="7807230" y="2012810"/>
            <a:chExt cx="3251252" cy="3459865"/>
          </a:xfrm>
        </p:grpSpPr>
        <p:sp>
          <p:nvSpPr>
            <p:cNvPr id="22" name="Rectangle 21">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3" name="Rectangle 22">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pic>
        <p:nvPicPr>
          <p:cNvPr id="6" name="Picture 5" descr="A screenshot of a person&#10;&#10;Description automatically generated">
            <a:hlinkClick r:id="rId6"/>
            <a:extLst>
              <a:ext uri="{FF2B5EF4-FFF2-40B4-BE49-F238E27FC236}">
                <a16:creationId xmlns:a16="http://schemas.microsoft.com/office/drawing/2014/main" id="{9693314C-3A63-894C-B86C-FDB8B4A74F44}"/>
              </a:ext>
            </a:extLst>
          </p:cNvPr>
          <p:cNvPicPr>
            <a:picLocks noChangeAspect="1"/>
          </p:cNvPicPr>
          <p:nvPr/>
        </p:nvPicPr>
        <p:blipFill rotWithShape="1">
          <a:blip r:embed="rId7" cstate="email">
            <a:extLst>
              <a:ext uri="{28A0092B-C50C-407E-A947-70E740481C1C}">
                <a14:useLocalDpi xmlns:a14="http://schemas.microsoft.com/office/drawing/2010/main"/>
              </a:ext>
            </a:extLst>
          </a:blip>
          <a:stretch/>
        </p:blipFill>
        <p:spPr>
          <a:xfrm>
            <a:off x="6206915" y="962893"/>
            <a:ext cx="2407158" cy="2990711"/>
          </a:xfrm>
          <a:prstGeom prst="rect">
            <a:avLst/>
          </a:prstGeom>
        </p:spPr>
      </p:pic>
    </p:spTree>
    <p:extLst>
      <p:ext uri="{BB962C8B-B14F-4D97-AF65-F5344CB8AC3E}">
        <p14:creationId xmlns:p14="http://schemas.microsoft.com/office/powerpoint/2010/main" val="395915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EA678-495A-8247-829C-E3ABCCFC076D}"/>
              </a:ext>
            </a:extLst>
          </p:cNvPr>
          <p:cNvSpPr>
            <a:spLocks noGrp="1"/>
          </p:cNvSpPr>
          <p:nvPr>
            <p:ph type="title"/>
          </p:nvPr>
        </p:nvSpPr>
        <p:spPr>
          <a:xfrm>
            <a:off x="3967315" y="479322"/>
            <a:ext cx="4689988" cy="2764512"/>
          </a:xfrm>
        </p:spPr>
        <p:txBody>
          <a:bodyPr vert="horz" lIns="91440" tIns="45720" rIns="91440" bIns="45720" rtlCol="0" anchor="b">
            <a:normAutofit/>
          </a:bodyPr>
          <a:lstStyle/>
          <a:p>
            <a:pPr defTabSz="914400"/>
            <a:r>
              <a:rPr lang="en-US" sz="8000" spc="-50">
                <a:solidFill>
                  <a:schemeClr val="tx1">
                    <a:lumMod val="85000"/>
                    <a:lumOff val="15000"/>
                  </a:schemeClr>
                </a:solidFill>
              </a:rPr>
              <a:t>Equity Scorecard </a:t>
            </a:r>
          </a:p>
        </p:txBody>
      </p:sp>
      <p:pic>
        <p:nvPicPr>
          <p:cNvPr id="4" name="Picture 3">
            <a:extLst>
              <a:ext uri="{FF2B5EF4-FFF2-40B4-BE49-F238E27FC236}">
                <a16:creationId xmlns:a16="http://schemas.microsoft.com/office/drawing/2014/main" id="{33013626-E5A7-BF42-B1C1-2F53AC63EE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669" y="465540"/>
            <a:ext cx="2546645" cy="3815199"/>
          </a:xfrm>
          <a:prstGeom prst="rect">
            <a:avLst/>
          </a:prstGeom>
        </p:spPr>
      </p:pic>
      <p:cxnSp>
        <p:nvCxnSpPr>
          <p:cNvPr id="21" name="Straight Connector 20">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85303" y="3257550"/>
            <a:ext cx="422708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65CC79C-5C55-9446-AF51-11D7CA024A8E}"/>
              </a:ext>
            </a:extLst>
          </p:cNvPr>
          <p:cNvSpPr/>
          <p:nvPr/>
        </p:nvSpPr>
        <p:spPr>
          <a:xfrm>
            <a:off x="4180188" y="3492146"/>
            <a:ext cx="3429000" cy="553998"/>
          </a:xfrm>
          <a:prstGeom prst="rect">
            <a:avLst/>
          </a:prstGeom>
        </p:spPr>
        <p:txBody>
          <a:bodyPr>
            <a:spAutoFit/>
          </a:bodyPr>
          <a:lstStyle/>
          <a:p>
            <a:pPr defTabSz="685800">
              <a:spcAft>
                <a:spcPts val="600"/>
              </a:spcAft>
              <a:buClrTx/>
            </a:pPr>
            <a:r>
              <a:rPr lang="en-US" sz="1500" kern="1200" dirty="0">
                <a:latin typeface="Calibri" panose="020F0502020204030204"/>
                <a:ea typeface="+mn-ea"/>
                <a:cs typeface="+mn-cs"/>
                <a:hlinkClick r:id="rId3"/>
              </a:rPr>
              <a:t>https://cue.usc.edu/tools/the-equity-scorecard/</a:t>
            </a:r>
            <a:endParaRPr lang="en-US" sz="1500" kern="1200" dirty="0">
              <a:latin typeface="Calibri" panose="020F0502020204030204"/>
              <a:ea typeface="+mn-ea"/>
              <a:cs typeface="+mn-cs"/>
            </a:endParaRPr>
          </a:p>
        </p:txBody>
      </p:sp>
    </p:spTree>
    <p:extLst>
      <p:ext uri="{BB962C8B-B14F-4D97-AF65-F5344CB8AC3E}">
        <p14:creationId xmlns:p14="http://schemas.microsoft.com/office/powerpoint/2010/main" val="2230007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 name="Picture 2" descr="A close up of a sign&#10;&#10;Description automatically generated">
            <a:hlinkClick r:id="rId2"/>
            <a:extLst>
              <a:ext uri="{FF2B5EF4-FFF2-40B4-BE49-F238E27FC236}">
                <a16:creationId xmlns:a16="http://schemas.microsoft.com/office/drawing/2014/main" id="{2FE96EE3-560A-064A-9C4E-DE6322BC9C6E}"/>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1460203" y="679449"/>
            <a:ext cx="6247596" cy="3779796"/>
          </a:xfrm>
          <a:prstGeom prst="rect">
            <a:avLst/>
          </a:prstGeom>
        </p:spPr>
      </p:pic>
    </p:spTree>
    <p:extLst>
      <p:ext uri="{BB962C8B-B14F-4D97-AF65-F5344CB8AC3E}">
        <p14:creationId xmlns:p14="http://schemas.microsoft.com/office/powerpoint/2010/main" val="2646427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B66033-B89E-5E4D-BE54-5B210A1C30F7}"/>
              </a:ext>
            </a:extLst>
          </p:cNvPr>
          <p:cNvSpPr>
            <a:spLocks noGrp="1"/>
          </p:cNvSpPr>
          <p:nvPr>
            <p:ph type="title"/>
          </p:nvPr>
        </p:nvSpPr>
        <p:spPr>
          <a:xfrm>
            <a:off x="369278" y="387627"/>
            <a:ext cx="2313633" cy="1577906"/>
          </a:xfrm>
        </p:spPr>
        <p:txBody>
          <a:bodyPr>
            <a:normAutofit/>
          </a:bodyPr>
          <a:lstStyle/>
          <a:p>
            <a:r>
              <a:rPr lang="en-US" sz="2700" dirty="0">
                <a:solidFill>
                  <a:srgbClr val="FFFFFF"/>
                </a:solidFill>
              </a:rPr>
              <a:t>Philosophies of Assessment</a:t>
            </a:r>
          </a:p>
        </p:txBody>
      </p:sp>
      <p:sp>
        <p:nvSpPr>
          <p:cNvPr id="3" name="Content Placeholder 2">
            <a:extLst>
              <a:ext uri="{FF2B5EF4-FFF2-40B4-BE49-F238E27FC236}">
                <a16:creationId xmlns:a16="http://schemas.microsoft.com/office/drawing/2014/main" id="{EF10D460-8734-5B44-9DF6-91E4CDA6781F}"/>
              </a:ext>
            </a:extLst>
          </p:cNvPr>
          <p:cNvSpPr>
            <a:spLocks noGrp="1"/>
          </p:cNvSpPr>
          <p:nvPr>
            <p:ph idx="1"/>
          </p:nvPr>
        </p:nvSpPr>
        <p:spPr>
          <a:xfrm>
            <a:off x="3293192" y="4690546"/>
            <a:ext cx="5640255" cy="478218"/>
          </a:xfrm>
        </p:spPr>
        <p:txBody>
          <a:bodyPr>
            <a:normAutofit/>
          </a:bodyPr>
          <a:lstStyle/>
          <a:p>
            <a:r>
              <a:rPr lang="en-US" sz="1125" dirty="0">
                <a:solidFill>
                  <a:srgbClr val="FFFFFF"/>
                </a:solidFill>
                <a:hlinkClick r:id="rId3"/>
              </a:rPr>
              <a:t>https://www.learningoutcomesassessment.org/wp-content/uploads/2020/05/Philosophy-Activity.pdf</a:t>
            </a:r>
            <a:endParaRPr lang="en-US" sz="1125" dirty="0">
              <a:solidFill>
                <a:srgbClr val="FFFFFF"/>
              </a:solidFill>
            </a:endParaRP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hlinkClick r:id="rId3"/>
            <a:extLst>
              <a:ext uri="{FF2B5EF4-FFF2-40B4-BE49-F238E27FC236}">
                <a16:creationId xmlns:a16="http://schemas.microsoft.com/office/drawing/2014/main" id="{89B4F0F8-60FB-2342-BCEB-01B1DA4BA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89963" y="281540"/>
            <a:ext cx="3231661" cy="4183380"/>
          </a:xfrm>
          <a:prstGeom prst="rect">
            <a:avLst/>
          </a:prstGeom>
        </p:spPr>
      </p:pic>
      <p:sp>
        <p:nvSpPr>
          <p:cNvPr id="6" name="TextBox 5">
            <a:extLst>
              <a:ext uri="{FF2B5EF4-FFF2-40B4-BE49-F238E27FC236}">
                <a16:creationId xmlns:a16="http://schemas.microsoft.com/office/drawing/2014/main" id="{364C9171-D9EC-AE4E-A4BB-9AE0F1B58DAC}"/>
              </a:ext>
            </a:extLst>
          </p:cNvPr>
          <p:cNvSpPr txBox="1"/>
          <p:nvPr/>
        </p:nvSpPr>
        <p:spPr>
          <a:xfrm>
            <a:off x="560205" y="2277722"/>
            <a:ext cx="2122706"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Teaching and Learning</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Measurement</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Compliance/Reporting</a:t>
            </a:r>
          </a:p>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Arial"/>
                <a:sym typeface="Arial"/>
              </a:rPr>
              <a:t>Student-Centered</a:t>
            </a:r>
          </a:p>
        </p:txBody>
      </p:sp>
    </p:spTree>
    <p:extLst>
      <p:ext uri="{BB962C8B-B14F-4D97-AF65-F5344CB8AC3E}">
        <p14:creationId xmlns:p14="http://schemas.microsoft.com/office/powerpoint/2010/main" val="210076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1">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chemeClr val="bg1"/>
          </a:solidFill>
          <a:ln w="22225">
            <a:solidFill>
              <a:srgbClr val="FCBA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Content Placeholder 4">
            <a:extLst>
              <a:ext uri="{FF2B5EF4-FFF2-40B4-BE49-F238E27FC236}">
                <a16:creationId xmlns:a16="http://schemas.microsoft.com/office/drawing/2014/main" id="{EA3D81D0-997E-5F4E-9C19-4F69FC3C355E}"/>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696453" y="483618"/>
            <a:ext cx="5724832" cy="4100414"/>
          </a:xfrm>
          <a:prstGeom prst="rect">
            <a:avLst/>
          </a:prstGeom>
        </p:spPr>
      </p:pic>
    </p:spTree>
    <p:extLst>
      <p:ext uri="{BB962C8B-B14F-4D97-AF65-F5344CB8AC3E}">
        <p14:creationId xmlns:p14="http://schemas.microsoft.com/office/powerpoint/2010/main" val="2632927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Rectangle 20">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4" name="Picture 3" descr="A screenshot of a social media post&#10;&#10;Description automatically generated">
            <a:extLst>
              <a:ext uri="{FF2B5EF4-FFF2-40B4-BE49-F238E27FC236}">
                <a16:creationId xmlns:a16="http://schemas.microsoft.com/office/drawing/2014/main" id="{D526D7F1-D76C-CC42-9D3B-6BF63B4CF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2785" y="507594"/>
            <a:ext cx="5504447" cy="4100813"/>
          </a:xfrm>
          <a:prstGeom prst="rect">
            <a:avLst/>
          </a:prstGeom>
        </p:spPr>
      </p:pic>
    </p:spTree>
    <p:extLst>
      <p:ext uri="{BB962C8B-B14F-4D97-AF65-F5344CB8AC3E}">
        <p14:creationId xmlns:p14="http://schemas.microsoft.com/office/powerpoint/2010/main" val="8579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a:extLst>
              <a:ext uri="{FF2B5EF4-FFF2-40B4-BE49-F238E27FC236}">
                <a16:creationId xmlns:a16="http://schemas.microsoft.com/office/drawing/2014/main" id="{E621EDF8-B8E9-C243-8920-C798DEC12D32}"/>
              </a:ext>
            </a:extLst>
          </p:cNvPr>
          <p:cNvSpPr>
            <a:spLocks noGrp="1"/>
          </p:cNvSpPr>
          <p:nvPr>
            <p:ph idx="1"/>
          </p:nvPr>
        </p:nvSpPr>
        <p:spPr>
          <a:xfrm>
            <a:off x="369278" y="1990351"/>
            <a:ext cx="2313633" cy="2501639"/>
          </a:xfrm>
        </p:spPr>
        <p:txBody>
          <a:bodyPr>
            <a:normAutofit/>
          </a:bodyPr>
          <a:lstStyle/>
          <a:p>
            <a:pPr marL="114297" indent="0">
              <a:buNone/>
            </a:pPr>
            <a:r>
              <a:rPr lang="en-US" sz="1350" dirty="0">
                <a:solidFill>
                  <a:schemeClr val="bg1"/>
                </a:solidFill>
                <a:hlinkClick r:id="rId2">
                  <a:extLst>
                    <a:ext uri="{A12FA001-AC4F-418D-AE19-62706E023703}">
                      <ahyp:hlinkClr xmlns:ahyp="http://schemas.microsoft.com/office/drawing/2018/hyperlinkcolor" val="tx"/>
                    </a:ext>
                  </a:extLst>
                </a:hlinkClick>
              </a:rPr>
              <a:t>https://www.confederationcollege.ca/tlc/indigenous-learning-outcomes</a:t>
            </a:r>
            <a:endParaRPr lang="en-US" sz="1350" dirty="0">
              <a:solidFill>
                <a:schemeClr val="bg1"/>
              </a:solidFill>
            </a:endParaRPr>
          </a:p>
        </p:txBody>
      </p:sp>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screenshot of a cell phone&#10;&#10;Description automatically generated">
            <a:extLst>
              <a:ext uri="{FF2B5EF4-FFF2-40B4-BE49-F238E27FC236}">
                <a16:creationId xmlns:a16="http://schemas.microsoft.com/office/drawing/2014/main" id="{99C28607-2D3B-2E4E-8B68-C47FBE73F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3556513" y="480060"/>
            <a:ext cx="5098562" cy="4183380"/>
          </a:xfrm>
          <a:prstGeom prst="rect">
            <a:avLst/>
          </a:prstGeom>
        </p:spPr>
      </p:pic>
    </p:spTree>
    <p:extLst>
      <p:ext uri="{BB962C8B-B14F-4D97-AF65-F5344CB8AC3E}">
        <p14:creationId xmlns:p14="http://schemas.microsoft.com/office/powerpoint/2010/main" val="331598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A3272D6-1E23-BC42-B84A-3CB3CDD06DAF}"/>
              </a:ext>
            </a:extLst>
          </p:cNvPr>
          <p:cNvSpPr txBox="1"/>
          <p:nvPr/>
        </p:nvSpPr>
        <p:spPr>
          <a:xfrm>
            <a:off x="475500" y="3412672"/>
            <a:ext cx="8181805" cy="793241"/>
          </a:xfrm>
          <a:prstGeom prst="rect">
            <a:avLst/>
          </a:prstGeom>
        </p:spPr>
        <p:txBody>
          <a:bodyPr vert="horz" lIns="91440" tIns="45720" rIns="91440" bIns="45720" rtlCol="0" anchor="b">
            <a:normAutofit/>
          </a:bodyPr>
          <a:lstStyle/>
          <a:p>
            <a:pPr>
              <a:lnSpc>
                <a:spcPct val="85000"/>
              </a:lnSpc>
              <a:spcBef>
                <a:spcPct val="0"/>
              </a:spcBef>
              <a:spcAft>
                <a:spcPts val="450"/>
              </a:spcAft>
              <a:buClrTx/>
            </a:pPr>
            <a:r>
              <a:rPr lang="en-US" sz="3800" kern="1200" spc="-50">
                <a:solidFill>
                  <a:schemeClr val="tx1">
                    <a:lumMod val="85000"/>
                    <a:lumOff val="15000"/>
                  </a:schemeClr>
                </a:solidFill>
                <a:latin typeface="+mj-lt"/>
                <a:ea typeface="+mj-ea"/>
                <a:cs typeface="+mj-cs"/>
                <a:hlinkClick r:id="rId3">
                  <a:extLst>
                    <a:ext uri="{A12FA001-AC4F-418D-AE19-62706E023703}">
                      <ahyp:hlinkClr xmlns:ahyp="http://schemas.microsoft.com/office/drawing/2018/hyperlinkcolor" val="tx"/>
                    </a:ext>
                  </a:extLst>
                </a:hlinkClick>
              </a:rPr>
              <a:t>www.LearningOutcomesAssessment.org</a:t>
            </a:r>
            <a:endParaRPr lang="en-US" sz="3800" kern="1200" spc="-50">
              <a:solidFill>
                <a:schemeClr val="tx1">
                  <a:lumMod val="85000"/>
                  <a:lumOff val="15000"/>
                </a:schemeClr>
              </a:solidFill>
              <a:latin typeface="+mj-lt"/>
              <a:ea typeface="+mj-ea"/>
              <a:cs typeface="+mj-cs"/>
            </a:endParaRPr>
          </a:p>
        </p:txBody>
      </p:sp>
      <p:pic>
        <p:nvPicPr>
          <p:cNvPr id="9" name="Picture 8">
            <a:extLst>
              <a:ext uri="{FF2B5EF4-FFF2-40B4-BE49-F238E27FC236}">
                <a16:creationId xmlns:a16="http://schemas.microsoft.com/office/drawing/2014/main" id="{7E790D1E-329E-754C-A588-D088E40D6495}"/>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476594" y="575398"/>
            <a:ext cx="2484588" cy="2511377"/>
          </a:xfrm>
          <a:prstGeom prst="rect">
            <a:avLst/>
          </a:prstGeom>
        </p:spPr>
      </p:pic>
      <p:sp>
        <p:nvSpPr>
          <p:cNvPr id="29" name="Rectangle 2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914"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CD4C35-9D00-7142-B7BE-EF7B946C0D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4654" y="915523"/>
            <a:ext cx="2484588" cy="1831126"/>
          </a:xfrm>
          <a:prstGeom prst="rect">
            <a:avLst/>
          </a:prstGeom>
        </p:spPr>
      </p:pic>
      <p:sp>
        <p:nvSpPr>
          <p:cNvPr id="31" name="Rectangle 3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6976" y="665226"/>
            <a:ext cx="4800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956CC1-38C3-9545-BB90-8E8D2AFE2E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72717" y="689707"/>
            <a:ext cx="2484588" cy="2282758"/>
          </a:xfrm>
          <a:prstGeom prst="rect">
            <a:avLst/>
          </a:prstGeom>
        </p:spPr>
      </p:pic>
      <p:cxnSp>
        <p:nvCxnSpPr>
          <p:cNvPr id="33" name="Straight Connector 3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4214077"/>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6A85388D-2EC3-4149-8E98-F0E837BC4D96}"/>
              </a:ext>
            </a:extLst>
          </p:cNvPr>
          <p:cNvSpPr>
            <a:spLocks noGrp="1"/>
          </p:cNvSpPr>
          <p:nvPr>
            <p:ph type="ftr" sz="quarter" idx="11"/>
          </p:nvPr>
        </p:nvSpPr>
        <p:spPr>
          <a:xfrm>
            <a:off x="2764639" y="4844839"/>
            <a:ext cx="3617103" cy="273844"/>
          </a:xfrm>
        </p:spPr>
        <p:txBody>
          <a:bodyPr vert="horz" lIns="91440" tIns="45720" rIns="91440" bIns="45720" rtlCol="0" anchor="ctr">
            <a:normAutofit/>
          </a:bodyPr>
          <a:lstStyle/>
          <a:p>
            <a:pPr defTabSz="457200">
              <a:spcAft>
                <a:spcPts val="450"/>
              </a:spcAft>
              <a:buClrTx/>
            </a:pPr>
            <a:r>
              <a:rPr lang="en-US" sz="900" kern="1200" cap="all" baseline="0">
                <a:solidFill>
                  <a:srgbClr val="FFFFFF"/>
                </a:solidFill>
                <a:latin typeface="+mn-lt"/>
                <a:ea typeface="+mn-ea"/>
                <a:cs typeface="+mn-cs"/>
              </a:rPr>
              <a:t>www.learningoutcomesassessment.org</a:t>
            </a:r>
          </a:p>
        </p:txBody>
      </p:sp>
      <p:sp>
        <p:nvSpPr>
          <p:cNvPr id="5" name="Slide Number Placeholder 4">
            <a:extLst>
              <a:ext uri="{FF2B5EF4-FFF2-40B4-BE49-F238E27FC236}">
                <a16:creationId xmlns:a16="http://schemas.microsoft.com/office/drawing/2014/main" id="{E1EED2DE-CA29-7340-A7DD-43FE8C3269E2}"/>
              </a:ext>
            </a:extLst>
          </p:cNvPr>
          <p:cNvSpPr>
            <a:spLocks noGrp="1"/>
          </p:cNvSpPr>
          <p:nvPr>
            <p:ph type="sldNum" sz="quarter" idx="12"/>
          </p:nvPr>
        </p:nvSpPr>
        <p:spPr>
          <a:xfrm>
            <a:off x="7425344" y="4844839"/>
            <a:ext cx="984019" cy="273844"/>
          </a:xfrm>
        </p:spPr>
        <p:txBody>
          <a:bodyPr vert="horz" lIns="91440" tIns="45720" rIns="91440" bIns="45720" rtlCol="0" anchor="ctr">
            <a:normAutofit/>
          </a:bodyPr>
          <a:lstStyle/>
          <a:p>
            <a:pPr defTabSz="457200">
              <a:spcAft>
                <a:spcPts val="450"/>
              </a:spcAft>
              <a:buClrTx/>
            </a:pPr>
            <a:fld id="{D0918AFA-5AEC-D646-AD0F-848AA0F5EC2F}" type="slidenum">
              <a:rPr lang="en-US" sz="1050" kern="1200">
                <a:latin typeface="+mn-lt"/>
                <a:ea typeface="+mn-ea"/>
                <a:cs typeface="+mn-cs"/>
              </a:rPr>
              <a:pPr defTabSz="457200">
                <a:spcAft>
                  <a:spcPts val="450"/>
                </a:spcAft>
                <a:buClrTx/>
              </a:pPr>
              <a:t>4</a:t>
            </a:fld>
            <a:endParaRPr lang="en-US" sz="1050" kern="1200">
              <a:latin typeface="+mn-lt"/>
              <a:ea typeface="+mn-ea"/>
              <a:cs typeface="+mn-cs"/>
            </a:endParaRPr>
          </a:p>
        </p:txBody>
      </p:sp>
    </p:spTree>
    <p:extLst>
      <p:ext uri="{BB962C8B-B14F-4D97-AF65-F5344CB8AC3E}">
        <p14:creationId xmlns:p14="http://schemas.microsoft.com/office/powerpoint/2010/main" val="1666093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63C08206-717E-3640-BF50-564BBAA2F240}"/>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008722" y="482601"/>
            <a:ext cx="2916504" cy="3787669"/>
          </a:xfrm>
          <a:prstGeom prst="rect">
            <a:avLst/>
          </a:prstGeom>
        </p:spPr>
      </p:pic>
      <p:pic>
        <p:nvPicPr>
          <p:cNvPr id="7" name="Content Placeholder 4">
            <a:extLst>
              <a:ext uri="{FF2B5EF4-FFF2-40B4-BE49-F238E27FC236}">
                <a16:creationId xmlns:a16="http://schemas.microsoft.com/office/drawing/2014/main" id="{F1AC52BC-F596-AB4D-BC9B-FFAD9CEB8B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6161" y="482601"/>
            <a:ext cx="3001727" cy="3787669"/>
          </a:xfrm>
          <a:prstGeom prst="rect">
            <a:avLst/>
          </a:prstGeom>
        </p:spPr>
      </p:pic>
      <p:sp>
        <p:nvSpPr>
          <p:cNvPr id="14" name="Rectangle 13">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50737"/>
            <a:ext cx="9144000" cy="494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148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342900"/>
            <a:ext cx="8455914" cy="4457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390906"/>
            <a:ext cx="8359902"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5" name="Content Placeholder 4" descr="A screenshot of a cell phone&#10;&#10;Description automatically generated">
            <a:extLst>
              <a:ext uri="{FF2B5EF4-FFF2-40B4-BE49-F238E27FC236}">
                <a16:creationId xmlns:a16="http://schemas.microsoft.com/office/drawing/2014/main" id="{94B5E1E2-D4BA-2A4E-BD47-1B56EC2BCD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47226" y="679449"/>
            <a:ext cx="5073553" cy="3779796"/>
          </a:xfrm>
          <a:prstGeom prst="rect">
            <a:avLst/>
          </a:prstGeom>
        </p:spPr>
      </p:pic>
    </p:spTree>
    <p:extLst>
      <p:ext uri="{BB962C8B-B14F-4D97-AF65-F5344CB8AC3E}">
        <p14:creationId xmlns:p14="http://schemas.microsoft.com/office/powerpoint/2010/main" val="2360609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C574-0A0A-4DA1-A473-E16230477C0C}"/>
              </a:ext>
            </a:extLst>
          </p:cNvPr>
          <p:cNvSpPr>
            <a:spLocks noGrp="1"/>
          </p:cNvSpPr>
          <p:nvPr>
            <p:ph type="title"/>
          </p:nvPr>
        </p:nvSpPr>
        <p:spPr/>
        <p:txBody>
          <a:bodyPr/>
          <a:lstStyle/>
          <a:p>
            <a:r>
              <a:rPr lang="en-US" dirty="0"/>
              <a:t>Student Involvement</a:t>
            </a:r>
          </a:p>
        </p:txBody>
      </p:sp>
      <p:sp>
        <p:nvSpPr>
          <p:cNvPr id="3" name="Text Placeholder 2">
            <a:extLst>
              <a:ext uri="{FF2B5EF4-FFF2-40B4-BE49-F238E27FC236}">
                <a16:creationId xmlns:a16="http://schemas.microsoft.com/office/drawing/2014/main" id="{59340128-452F-4753-B865-1D19E4E0DE7B}"/>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B7B22D81-2796-4528-83ED-8F68FD3F54AD}"/>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145D521F-958B-4859-AECC-D52C4A655A7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AA692832-BF18-4F5D-AB57-17E7C6CAF18D}"/>
              </a:ext>
            </a:extLst>
          </p:cNvPr>
          <p:cNvSpPr>
            <a:spLocks noGrp="1"/>
          </p:cNvSpPr>
          <p:nvPr>
            <p:ph sz="quarter" idx="4"/>
          </p:nvPr>
        </p:nvSpPr>
        <p:spPr/>
        <p:txBody>
          <a:bodyPr/>
          <a:lstStyle/>
          <a:p>
            <a:endParaRPr lang="en-US"/>
          </a:p>
        </p:txBody>
      </p:sp>
      <p:graphicFrame>
        <p:nvGraphicFramePr>
          <p:cNvPr id="7" name="Object 6">
            <a:hlinkClick r:id="rId3"/>
            <a:extLst>
              <a:ext uri="{FF2B5EF4-FFF2-40B4-BE49-F238E27FC236}">
                <a16:creationId xmlns:a16="http://schemas.microsoft.com/office/drawing/2014/main" id="{1A233CB9-3157-44EC-B0FA-C2CE37EC110B}"/>
              </a:ext>
            </a:extLst>
          </p:cNvPr>
          <p:cNvGraphicFramePr>
            <a:graphicFrameLocks noChangeAspect="1"/>
          </p:cNvGraphicFramePr>
          <p:nvPr/>
        </p:nvGraphicFramePr>
        <p:xfrm>
          <a:off x="1152409" y="1347511"/>
          <a:ext cx="2355056" cy="3048000"/>
        </p:xfrm>
        <a:graphic>
          <a:graphicData uri="http://schemas.openxmlformats.org/presentationml/2006/ole">
            <mc:AlternateContent xmlns:mc="http://schemas.openxmlformats.org/markup-compatibility/2006">
              <mc:Choice xmlns:v="urn:schemas-microsoft-com:vml" Requires="v">
                <p:oleObj spid="_x0000_s3093" name="Acrobat Document" r:id="rId4" imgW="5829210" imgH="7543561" progId="Acrobat.Document.DC">
                  <p:embed/>
                </p:oleObj>
              </mc:Choice>
              <mc:Fallback>
                <p:oleObj name="Acrobat Document" r:id="rId4" imgW="5829210" imgH="7543561" progId="Acrobat.Document.DC">
                  <p:embed/>
                  <p:pic>
                    <p:nvPicPr>
                      <p:cNvPr id="7" name="Object 6">
                        <a:hlinkClick r:id="rId3"/>
                        <a:extLst>
                          <a:ext uri="{FF2B5EF4-FFF2-40B4-BE49-F238E27FC236}">
                            <a16:creationId xmlns:a16="http://schemas.microsoft.com/office/drawing/2014/main" id="{1A233CB9-3157-44EC-B0FA-C2CE37EC110B}"/>
                          </a:ext>
                        </a:extLst>
                      </p:cNvPr>
                      <p:cNvPicPr/>
                      <p:nvPr/>
                    </p:nvPicPr>
                    <p:blipFill>
                      <a:blip r:embed="rId5"/>
                      <a:stretch>
                        <a:fillRect/>
                      </a:stretch>
                    </p:blipFill>
                    <p:spPr>
                      <a:xfrm>
                        <a:off x="1152409" y="1347511"/>
                        <a:ext cx="2355056" cy="30480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F037198-6910-4620-B8C0-3AC4F67272D0}"/>
              </a:ext>
            </a:extLst>
          </p:cNvPr>
          <p:cNvGraphicFramePr>
            <a:graphicFrameLocks noChangeAspect="1"/>
          </p:cNvGraphicFramePr>
          <p:nvPr/>
        </p:nvGraphicFramePr>
        <p:xfrm>
          <a:off x="3389695" y="1336268"/>
          <a:ext cx="2355056" cy="3048000"/>
        </p:xfrm>
        <a:graphic>
          <a:graphicData uri="http://schemas.openxmlformats.org/presentationml/2006/ole">
            <mc:AlternateContent xmlns:mc="http://schemas.openxmlformats.org/markup-compatibility/2006">
              <mc:Choice xmlns:v="urn:schemas-microsoft-com:vml" Requires="v">
                <p:oleObj spid="_x0000_s3094" name="Acrobat Document" r:id="rId6" imgW="5829210" imgH="7543561" progId="Acrobat.Document.DC">
                  <p:embed/>
                </p:oleObj>
              </mc:Choice>
              <mc:Fallback>
                <p:oleObj name="Acrobat Document" r:id="rId6" imgW="5829210" imgH="7543561" progId="Acrobat.Document.DC">
                  <p:embed/>
                  <p:pic>
                    <p:nvPicPr>
                      <p:cNvPr id="8" name="Object 7">
                        <a:extLst>
                          <a:ext uri="{FF2B5EF4-FFF2-40B4-BE49-F238E27FC236}">
                            <a16:creationId xmlns:a16="http://schemas.microsoft.com/office/drawing/2014/main" id="{8F037198-6910-4620-B8C0-3AC4F67272D0}"/>
                          </a:ext>
                        </a:extLst>
                      </p:cNvPr>
                      <p:cNvPicPr/>
                      <p:nvPr/>
                    </p:nvPicPr>
                    <p:blipFill>
                      <a:blip r:embed="rId7"/>
                      <a:stretch>
                        <a:fillRect/>
                      </a:stretch>
                    </p:blipFill>
                    <p:spPr>
                      <a:xfrm>
                        <a:off x="3389695" y="1336268"/>
                        <a:ext cx="2355056" cy="3048000"/>
                      </a:xfrm>
                      <a:prstGeom prst="rect">
                        <a:avLst/>
                      </a:prstGeom>
                    </p:spPr>
                  </p:pic>
                </p:oleObj>
              </mc:Fallback>
            </mc:AlternateContent>
          </a:graphicData>
        </a:graphic>
      </p:graphicFrame>
      <p:graphicFrame>
        <p:nvGraphicFramePr>
          <p:cNvPr id="9" name="Object 8">
            <a:hlinkClick r:id="rId8"/>
            <a:extLst>
              <a:ext uri="{FF2B5EF4-FFF2-40B4-BE49-F238E27FC236}">
                <a16:creationId xmlns:a16="http://schemas.microsoft.com/office/drawing/2014/main" id="{0EB1DBB5-62CB-48E7-A312-C0B05B537490}"/>
              </a:ext>
            </a:extLst>
          </p:cNvPr>
          <p:cNvGraphicFramePr>
            <a:graphicFrameLocks noChangeAspect="1"/>
          </p:cNvGraphicFramePr>
          <p:nvPr/>
        </p:nvGraphicFramePr>
        <p:xfrm>
          <a:off x="5645944" y="1314263"/>
          <a:ext cx="2355056" cy="3048000"/>
        </p:xfrm>
        <a:graphic>
          <a:graphicData uri="http://schemas.openxmlformats.org/presentationml/2006/ole">
            <mc:AlternateContent xmlns:mc="http://schemas.openxmlformats.org/markup-compatibility/2006">
              <mc:Choice xmlns:v="urn:schemas-microsoft-com:vml" Requires="v">
                <p:oleObj spid="_x0000_s3095" name="Acrobat Document" r:id="rId9" imgW="5829210" imgH="7543561" progId="Acrobat.Document.DC">
                  <p:embed/>
                </p:oleObj>
              </mc:Choice>
              <mc:Fallback>
                <p:oleObj name="Acrobat Document" r:id="rId9" imgW="5829210" imgH="7543561" progId="Acrobat.Document.DC">
                  <p:embed/>
                  <p:pic>
                    <p:nvPicPr>
                      <p:cNvPr id="9" name="Object 8">
                        <a:hlinkClick r:id="rId8"/>
                        <a:extLst>
                          <a:ext uri="{FF2B5EF4-FFF2-40B4-BE49-F238E27FC236}">
                            <a16:creationId xmlns:a16="http://schemas.microsoft.com/office/drawing/2014/main" id="{0EB1DBB5-62CB-48E7-A312-C0B05B537490}"/>
                          </a:ext>
                        </a:extLst>
                      </p:cNvPr>
                      <p:cNvPicPr/>
                      <p:nvPr/>
                    </p:nvPicPr>
                    <p:blipFill>
                      <a:blip r:embed="rId10"/>
                      <a:stretch>
                        <a:fillRect/>
                      </a:stretch>
                    </p:blipFill>
                    <p:spPr>
                      <a:xfrm>
                        <a:off x="5645944" y="1314263"/>
                        <a:ext cx="2355056" cy="3048000"/>
                      </a:xfrm>
                      <a:prstGeom prst="rect">
                        <a:avLst/>
                      </a:prstGeom>
                    </p:spPr>
                  </p:pic>
                </p:oleObj>
              </mc:Fallback>
            </mc:AlternateContent>
          </a:graphicData>
        </a:graphic>
      </p:graphicFrame>
      <p:graphicFrame>
        <p:nvGraphicFramePr>
          <p:cNvPr id="10" name="Object 9">
            <a:hlinkClick r:id="rId11"/>
            <a:extLst>
              <a:ext uri="{FF2B5EF4-FFF2-40B4-BE49-F238E27FC236}">
                <a16:creationId xmlns:a16="http://schemas.microsoft.com/office/drawing/2014/main" id="{A484B3CD-B1DA-4B6C-876F-2242985C1FA1}"/>
              </a:ext>
            </a:extLst>
          </p:cNvPr>
          <p:cNvGraphicFramePr>
            <a:graphicFrameLocks noChangeAspect="1"/>
          </p:cNvGraphicFramePr>
          <p:nvPr/>
        </p:nvGraphicFramePr>
        <p:xfrm>
          <a:off x="3148967" y="472592"/>
          <a:ext cx="3243857" cy="4198319"/>
        </p:xfrm>
        <a:graphic>
          <a:graphicData uri="http://schemas.openxmlformats.org/presentationml/2006/ole">
            <mc:AlternateContent xmlns:mc="http://schemas.openxmlformats.org/markup-compatibility/2006">
              <mc:Choice xmlns:v="urn:schemas-microsoft-com:vml" Requires="v">
                <p:oleObj spid="_x0000_s3096" name="Acrobat Document" r:id="rId12" imgW="5829210" imgH="7543561" progId="Acrobat.Document.DC">
                  <p:embed/>
                </p:oleObj>
              </mc:Choice>
              <mc:Fallback>
                <p:oleObj name="Acrobat Document" r:id="rId12" imgW="5829210" imgH="7543561" progId="Acrobat.Document.DC">
                  <p:embed/>
                  <p:pic>
                    <p:nvPicPr>
                      <p:cNvPr id="10" name="Object 9">
                        <a:hlinkClick r:id="rId11"/>
                        <a:extLst>
                          <a:ext uri="{FF2B5EF4-FFF2-40B4-BE49-F238E27FC236}">
                            <a16:creationId xmlns:a16="http://schemas.microsoft.com/office/drawing/2014/main" id="{A484B3CD-B1DA-4B6C-876F-2242985C1FA1}"/>
                          </a:ext>
                        </a:extLst>
                      </p:cNvPr>
                      <p:cNvPicPr/>
                      <p:nvPr/>
                    </p:nvPicPr>
                    <p:blipFill>
                      <a:blip r:embed="rId13"/>
                      <a:stretch>
                        <a:fillRect/>
                      </a:stretch>
                    </p:blipFill>
                    <p:spPr>
                      <a:xfrm>
                        <a:off x="3148967" y="472592"/>
                        <a:ext cx="3243857" cy="4198319"/>
                      </a:xfrm>
                      <a:prstGeom prst="rect">
                        <a:avLst/>
                      </a:prstGeom>
                    </p:spPr>
                  </p:pic>
                </p:oleObj>
              </mc:Fallback>
            </mc:AlternateContent>
          </a:graphicData>
        </a:graphic>
      </p:graphicFrame>
    </p:spTree>
    <p:extLst>
      <p:ext uri="{BB962C8B-B14F-4D97-AF65-F5344CB8AC3E}">
        <p14:creationId xmlns:p14="http://schemas.microsoft.com/office/powerpoint/2010/main" val="290709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A8CA28-3ECC-5441-AB18-D178110DAB3B}"/>
              </a:ext>
            </a:extLst>
          </p:cNvPr>
          <p:cNvSpPr>
            <a:spLocks noGrp="1"/>
          </p:cNvSpPr>
          <p:nvPr>
            <p:ph type="title"/>
          </p:nvPr>
        </p:nvSpPr>
        <p:spPr>
          <a:xfrm>
            <a:off x="342900" y="480060"/>
            <a:ext cx="2744434" cy="2194560"/>
          </a:xfrm>
        </p:spPr>
        <p:txBody>
          <a:bodyPr vert="horz" lIns="91440" tIns="45720" rIns="91440" bIns="45720" rtlCol="0" anchor="b">
            <a:normAutofit/>
          </a:bodyPr>
          <a:lstStyle/>
          <a:p>
            <a:pPr defTabSz="914400"/>
            <a:r>
              <a:rPr lang="en-US" sz="3300" spc="-50">
                <a:solidFill>
                  <a:srgbClr val="FFFFFF"/>
                </a:solidFill>
              </a:rPr>
              <a:t>Otter Ideas and Questions?</a:t>
            </a:r>
          </a:p>
        </p:txBody>
      </p:sp>
      <p:pic>
        <p:nvPicPr>
          <p:cNvPr id="4" name="Content Placeholder 3">
            <a:extLst>
              <a:ext uri="{FF2B5EF4-FFF2-40B4-BE49-F238E27FC236}">
                <a16:creationId xmlns:a16="http://schemas.microsoft.com/office/drawing/2014/main" id="{AF825C6F-70F5-3145-96DD-0EC5436D8499}"/>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3479799" y="10"/>
            <a:ext cx="5664200" cy="51434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49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1714-A59D-4AE6-803E-34B43768EF3E}"/>
              </a:ext>
            </a:extLst>
          </p:cNvPr>
          <p:cNvSpPr>
            <a:spLocks noGrp="1"/>
          </p:cNvSpPr>
          <p:nvPr>
            <p:ph type="title"/>
          </p:nvPr>
        </p:nvSpPr>
        <p:spPr>
          <a:xfrm>
            <a:off x="5780689" y="2211919"/>
            <a:ext cx="2302291" cy="1088068"/>
          </a:xfrm>
        </p:spPr>
        <p:txBody>
          <a:bodyPr>
            <a:normAutofit fontScale="90000"/>
          </a:bodyPr>
          <a:lstStyle/>
          <a:p>
            <a:r>
              <a:rPr lang="en-US" dirty="0"/>
              <a:t>Mark your calendar for our next event</a:t>
            </a:r>
          </a:p>
        </p:txBody>
      </p:sp>
      <p:pic>
        <p:nvPicPr>
          <p:cNvPr id="5" name="Content Placeholder 4" descr="A screenshot of a cell phone&#10;&#10;Description automatically generated">
            <a:extLst>
              <a:ext uri="{FF2B5EF4-FFF2-40B4-BE49-F238E27FC236}">
                <a16:creationId xmlns:a16="http://schemas.microsoft.com/office/drawing/2014/main" id="{2E3D06EA-571A-4EDE-9686-50EBEEB19091}"/>
              </a:ext>
            </a:extLst>
          </p:cNvPr>
          <p:cNvPicPr>
            <a:picLocks noGrp="1" noChangeAspect="1"/>
          </p:cNvPicPr>
          <p:nvPr>
            <p:ph idx="1"/>
          </p:nvPr>
        </p:nvPicPr>
        <p:blipFill>
          <a:blip r:embed="rId3"/>
          <a:stretch>
            <a:fillRect/>
          </a:stretch>
        </p:blipFill>
        <p:spPr>
          <a:xfrm>
            <a:off x="79347" y="0"/>
            <a:ext cx="5133784" cy="5133784"/>
          </a:xfrm>
        </p:spPr>
      </p:pic>
    </p:spTree>
    <p:extLst>
      <p:ext uri="{BB962C8B-B14F-4D97-AF65-F5344CB8AC3E}">
        <p14:creationId xmlns:p14="http://schemas.microsoft.com/office/powerpoint/2010/main" val="386226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9"/>
        <p:cNvGrpSpPr/>
        <p:nvPr/>
      </p:nvGrpSpPr>
      <p:grpSpPr>
        <a:xfrm>
          <a:off x="0" y="0"/>
          <a:ext cx="0" cy="0"/>
          <a:chOff x="0" y="0"/>
          <a:chExt cx="0" cy="0"/>
        </a:xfrm>
      </p:grpSpPr>
      <p:sp>
        <p:nvSpPr>
          <p:cNvPr id="129" name="Rectangle 128">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1" name="Rectangle 130">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Google Shape;252;g863b13fbd5_1_9"/>
          <p:cNvPicPr preferRelativeResize="0"/>
          <p:nvPr/>
        </p:nvPicPr>
        <p:blipFill rotWithShape="1">
          <a:blip r:embed="rId3" cstate="email">
            <a:extLst>
              <a:ext uri="{28A0092B-C50C-407E-A947-70E740481C1C}">
                <a14:useLocalDpi xmlns:a14="http://schemas.microsoft.com/office/drawing/2010/main"/>
              </a:ext>
            </a:extLst>
          </a:blip>
          <a:stretch/>
        </p:blipFill>
        <p:spPr>
          <a:xfrm>
            <a:off x="599058" y="631999"/>
            <a:ext cx="7945883" cy="3893482"/>
          </a:xfrm>
          <a:prstGeom prst="rect">
            <a:avLst/>
          </a:prstGeom>
          <a:noFill/>
        </p:spPr>
      </p:pic>
    </p:spTree>
    <p:extLst>
      <p:ext uri="{BB962C8B-B14F-4D97-AF65-F5344CB8AC3E}">
        <p14:creationId xmlns:p14="http://schemas.microsoft.com/office/powerpoint/2010/main" val="299134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9D71-CD85-1A42-877E-70CFB8934707}"/>
              </a:ext>
            </a:extLst>
          </p:cNvPr>
          <p:cNvSpPr>
            <a:spLocks noGrp="1"/>
          </p:cNvSpPr>
          <p:nvPr>
            <p:ph type="title"/>
          </p:nvPr>
        </p:nvSpPr>
        <p:spPr/>
        <p:txBody>
          <a:bodyPr/>
          <a:lstStyle/>
          <a:p>
            <a:r>
              <a:rPr lang="en-US" dirty="0"/>
              <a:t>Definition </a:t>
            </a:r>
          </a:p>
        </p:txBody>
      </p:sp>
      <p:sp>
        <p:nvSpPr>
          <p:cNvPr id="3" name="Content Placeholder 2">
            <a:extLst>
              <a:ext uri="{FF2B5EF4-FFF2-40B4-BE49-F238E27FC236}">
                <a16:creationId xmlns:a16="http://schemas.microsoft.com/office/drawing/2014/main" id="{2086D1EB-4EF4-184F-9B27-F80D14442EE9}"/>
              </a:ext>
            </a:extLst>
          </p:cNvPr>
          <p:cNvSpPr>
            <a:spLocks noGrp="1"/>
          </p:cNvSpPr>
          <p:nvPr>
            <p:ph idx="1"/>
          </p:nvPr>
        </p:nvSpPr>
        <p:spPr/>
        <p:txBody>
          <a:bodyPr/>
          <a:lstStyle/>
          <a:p>
            <a:pPr marL="0" indent="0">
              <a:buNone/>
            </a:pPr>
            <a:r>
              <a:rPr lang="en-AU" sz="2100" dirty="0"/>
              <a:t>Assessment of student learning involves the</a:t>
            </a:r>
            <a:r>
              <a:rPr lang="en-US" sz="2100" dirty="0"/>
              <a:t> systematic collection, review, and use of information about educational programs/courses/ experience undertaken for the purpose of improving student learning and development.  </a:t>
            </a:r>
          </a:p>
          <a:p>
            <a:pPr marL="0" indent="0">
              <a:buNone/>
            </a:pPr>
            <a:endParaRPr lang="en-US" dirty="0"/>
          </a:p>
          <a:p>
            <a:pPr>
              <a:buFont typeface="Wingdings" pitchFamily="2" charset="2"/>
              <a:buChar char="§"/>
            </a:pPr>
            <a:r>
              <a:rPr lang="en-US" dirty="0"/>
              <a:t> </a:t>
            </a:r>
            <a:r>
              <a:rPr lang="en-US" sz="1800" dirty="0"/>
              <a:t>It does not mean testing or grading only</a:t>
            </a:r>
          </a:p>
          <a:p>
            <a:pPr>
              <a:buFont typeface="Wingdings" pitchFamily="2" charset="2"/>
              <a:buChar char="§"/>
            </a:pPr>
            <a:r>
              <a:rPr lang="en-US" sz="1800" dirty="0"/>
              <a:t> It is a discipline and scholarship </a:t>
            </a:r>
          </a:p>
          <a:p>
            <a:pPr>
              <a:buFont typeface="Wingdings" pitchFamily="2" charset="2"/>
              <a:buChar char="§"/>
            </a:pPr>
            <a:r>
              <a:rPr lang="en-US" sz="1800" dirty="0"/>
              <a:t> It is not only done because someone said we had to</a:t>
            </a:r>
          </a:p>
          <a:p>
            <a:endParaRPr lang="en-US" dirty="0"/>
          </a:p>
        </p:txBody>
      </p:sp>
    </p:spTree>
    <p:extLst>
      <p:ext uri="{BB962C8B-B14F-4D97-AF65-F5344CB8AC3E}">
        <p14:creationId xmlns:p14="http://schemas.microsoft.com/office/powerpoint/2010/main" val="116870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0254-053C-A746-98F7-79DDDE2F59F5}"/>
              </a:ext>
            </a:extLst>
          </p:cNvPr>
          <p:cNvSpPr>
            <a:spLocks noGrp="1"/>
          </p:cNvSpPr>
          <p:nvPr>
            <p:ph type="title"/>
          </p:nvPr>
        </p:nvSpPr>
        <p:spPr/>
        <p:txBody>
          <a:bodyPr/>
          <a:lstStyle/>
          <a:p>
            <a:r>
              <a:rPr lang="en-US" dirty="0"/>
              <a:t>Evidentiary Reasoning</a:t>
            </a:r>
          </a:p>
        </p:txBody>
      </p:sp>
      <p:sp>
        <p:nvSpPr>
          <p:cNvPr id="3" name="Content Placeholder 2">
            <a:extLst>
              <a:ext uri="{FF2B5EF4-FFF2-40B4-BE49-F238E27FC236}">
                <a16:creationId xmlns:a16="http://schemas.microsoft.com/office/drawing/2014/main" id="{E1B8BA2E-0D45-8947-8BBE-B663254D624E}"/>
              </a:ext>
            </a:extLst>
          </p:cNvPr>
          <p:cNvSpPr>
            <a:spLocks noGrp="1"/>
          </p:cNvSpPr>
          <p:nvPr>
            <p:ph idx="1"/>
          </p:nvPr>
        </p:nvSpPr>
        <p:spPr>
          <a:xfrm>
            <a:off x="822960" y="1411305"/>
            <a:ext cx="7316403" cy="3146611"/>
          </a:xfrm>
        </p:spPr>
        <p:txBody>
          <a:bodyPr>
            <a:normAutofit/>
          </a:bodyPr>
          <a:lstStyle/>
          <a:p>
            <a:pPr marL="0" indent="0" algn="ctr">
              <a:buNone/>
            </a:pPr>
            <a:r>
              <a:rPr lang="en-US" sz="2025" dirty="0"/>
              <a:t>“Educational assessment is at heart an exercise in evidentiary reasoning. From a handful of things that students say, do, or make, we want to draw inferences about what they know, can do, or have accomplished more broadly.” (</a:t>
            </a:r>
            <a:r>
              <a:rPr lang="en-US" sz="2025" dirty="0" err="1"/>
              <a:t>Mislevy</a:t>
            </a:r>
            <a:r>
              <a:rPr lang="en-US" sz="2025" dirty="0"/>
              <a:t> &amp; </a:t>
            </a:r>
            <a:r>
              <a:rPr lang="en-US" sz="2025" dirty="0" err="1"/>
              <a:t>Riconscente</a:t>
            </a:r>
            <a:r>
              <a:rPr lang="en-US" sz="2025" dirty="0"/>
              <a:t>, 2005, p. iv). </a:t>
            </a:r>
          </a:p>
          <a:p>
            <a:pPr marL="0" indent="0" algn="ctr">
              <a:buNone/>
            </a:pPr>
            <a:endParaRPr lang="en-US" sz="2025" dirty="0"/>
          </a:p>
          <a:p>
            <a:pPr marL="0" indent="0" algn="ctr">
              <a:buNone/>
            </a:pPr>
            <a:r>
              <a:rPr lang="en-US" sz="2025" dirty="0"/>
              <a:t>Put more simply it’s a way to justify stated beliefs about students and their learning as well as the role of our institutions and programs in getting them there.</a:t>
            </a:r>
          </a:p>
          <a:p>
            <a:endParaRPr lang="en-US" dirty="0"/>
          </a:p>
        </p:txBody>
      </p:sp>
    </p:spTree>
    <p:extLst>
      <p:ext uri="{BB962C8B-B14F-4D97-AF65-F5344CB8AC3E}">
        <p14:creationId xmlns:p14="http://schemas.microsoft.com/office/powerpoint/2010/main" val="322689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p:cNvSpPr>
            <a:spLocks noGrp="1"/>
          </p:cNvSpPr>
          <p:nvPr>
            <p:ph type="title"/>
          </p:nvPr>
        </p:nvSpPr>
        <p:spPr>
          <a:xfrm>
            <a:off x="3731078" y="476210"/>
            <a:ext cx="4931229" cy="1088068"/>
          </a:xfrm>
        </p:spPr>
        <p:txBody>
          <a:bodyPr>
            <a:normAutofit/>
          </a:bodyPr>
          <a:lstStyle/>
          <a:p>
            <a:r>
              <a:rPr lang="en-US" dirty="0"/>
              <a:t>Measurement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500" y="979139"/>
            <a:ext cx="3000986" cy="2987648"/>
          </a:xfrm>
          <a:prstGeom prst="rect">
            <a:avLst/>
          </a:prstGeom>
        </p:spPr>
      </p:pic>
      <p:cxnSp>
        <p:nvCxnSpPr>
          <p:cNvPr id="13" name="Straight Connector 12">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1078" y="1564641"/>
            <a:ext cx="456732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1077" y="1649186"/>
            <a:ext cx="4931230" cy="2752635"/>
          </a:xfrm>
        </p:spPr>
        <p:txBody>
          <a:bodyPr>
            <a:normAutofit/>
          </a:bodyPr>
          <a:lstStyle/>
          <a:p>
            <a:r>
              <a:rPr lang="en-US" dirty="0"/>
              <a:t>Built upon scientific principles or empirical research, objective, rational, validity, and reliability </a:t>
            </a:r>
          </a:p>
          <a:p>
            <a:pPr lvl="1"/>
            <a:endParaRPr lang="en-US"/>
          </a:p>
          <a:p>
            <a:pPr lvl="1"/>
            <a:r>
              <a:rPr lang="en-US"/>
              <a:t>Testing and standardization</a:t>
            </a:r>
          </a:p>
          <a:p>
            <a:pPr lvl="1"/>
            <a:r>
              <a:rPr lang="en-US"/>
              <a:t>Must be measurable </a:t>
            </a:r>
          </a:p>
          <a:p>
            <a:pPr lvl="1"/>
            <a:r>
              <a:rPr lang="en-US"/>
              <a:t>Argue narrowing of curriculum </a:t>
            </a:r>
          </a:p>
          <a:p>
            <a:pPr lvl="1"/>
            <a:r>
              <a:rPr lang="en-US"/>
              <a:t>Goal driven </a:t>
            </a:r>
          </a:p>
          <a:p>
            <a:pPr lvl="1"/>
            <a:r>
              <a:rPr lang="en-US"/>
              <a:t>Focused on process</a:t>
            </a:r>
          </a:p>
          <a:p>
            <a:pPr lvl="1"/>
            <a:r>
              <a:rPr lang="en-US"/>
              <a:t>Interventions</a:t>
            </a:r>
          </a:p>
          <a:p>
            <a:pPr lvl="1"/>
            <a:r>
              <a:rPr lang="en-US"/>
              <a:t>Pre/post</a:t>
            </a:r>
          </a:p>
          <a:p>
            <a:pPr lvl="1"/>
            <a:r>
              <a:rPr lang="en-US"/>
              <a:t>Comparisons </a:t>
            </a:r>
          </a:p>
        </p:txBody>
      </p:sp>
      <p:sp>
        <p:nvSpPr>
          <p:cNvPr id="15" name="Rectangle 14">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75AF60C2-634C-9045-B361-02411E37AE7E}"/>
              </a:ext>
            </a:extLst>
          </p:cNvPr>
          <p:cNvSpPr txBox="1"/>
          <p:nvPr/>
        </p:nvSpPr>
        <p:spPr>
          <a:xfrm>
            <a:off x="6477583" y="2284052"/>
            <a:ext cx="1843458" cy="147732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45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sym typeface="Arial"/>
              </a:rPr>
              <a:t>Equity is in disaggregation, same measures, and measure fairness</a:t>
            </a: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0379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1088068"/>
          </a:xfrm>
        </p:spPr>
        <p:txBody>
          <a:bodyPr>
            <a:normAutofit/>
          </a:bodyPr>
          <a:lstStyle/>
          <a:p>
            <a:r>
              <a:rPr lang="en-US" dirty="0"/>
              <a:t>Compliance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07324" y="1437239"/>
            <a:ext cx="2321248" cy="2603259"/>
          </a:xfrm>
          <a:prstGeom prst="rect">
            <a:avLst/>
          </a:prstGeom>
        </p:spPr>
      </p:pic>
      <p:sp>
        <p:nvSpPr>
          <p:cNvPr id="3" name="Content Placeholder 2"/>
          <p:cNvSpPr>
            <a:spLocks noGrp="1"/>
          </p:cNvSpPr>
          <p:nvPr>
            <p:ph idx="1"/>
          </p:nvPr>
        </p:nvSpPr>
        <p:spPr>
          <a:xfrm>
            <a:off x="3479800" y="1384301"/>
            <a:ext cx="4886960" cy="3017520"/>
          </a:xfrm>
        </p:spPr>
        <p:txBody>
          <a:bodyPr>
            <a:normAutofit lnSpcReduction="10000"/>
          </a:bodyPr>
          <a:lstStyle/>
          <a:p>
            <a:r>
              <a:rPr lang="en-US" dirty="0"/>
              <a:t>Documenting institutional quality assurance through reporting frameworks</a:t>
            </a:r>
          </a:p>
          <a:p>
            <a:r>
              <a:rPr lang="en-US" i="1" dirty="0"/>
              <a:t>Is assessment destroying the liberal arts? </a:t>
            </a:r>
            <a:r>
              <a:rPr lang="en-US" dirty="0"/>
              <a:t>~Karin Brown</a:t>
            </a:r>
          </a:p>
          <a:p>
            <a:pPr lvl="1"/>
            <a:endParaRPr lang="en-US" dirty="0"/>
          </a:p>
          <a:p>
            <a:pPr lvl="1"/>
            <a:r>
              <a:rPr lang="en-US" dirty="0"/>
              <a:t>Bureaucratic</a:t>
            </a:r>
          </a:p>
          <a:p>
            <a:pPr lvl="1"/>
            <a:r>
              <a:rPr lang="en-US" dirty="0"/>
              <a:t>Laborious</a:t>
            </a:r>
          </a:p>
          <a:p>
            <a:pPr lvl="1"/>
            <a:r>
              <a:rPr lang="en-US" dirty="0"/>
              <a:t>Time consuming</a:t>
            </a:r>
          </a:p>
          <a:p>
            <a:pPr lvl="1"/>
            <a:r>
              <a:rPr lang="en-US" dirty="0"/>
              <a:t>Separated from teaching and learning</a:t>
            </a:r>
          </a:p>
          <a:p>
            <a:pPr lvl="1"/>
            <a:r>
              <a:rPr lang="en-US" dirty="0"/>
              <a:t>Add on</a:t>
            </a:r>
          </a:p>
          <a:p>
            <a:pPr lvl="1"/>
            <a:r>
              <a:rPr lang="en-US" dirty="0"/>
              <a:t>Accountability and quality assurance  </a:t>
            </a:r>
          </a:p>
          <a:p>
            <a:pPr lvl="1"/>
            <a:r>
              <a:rPr lang="en-US" dirty="0"/>
              <a:t>Reporting and archive</a:t>
            </a:r>
          </a:p>
          <a:p>
            <a:pPr lvl="1"/>
            <a:r>
              <a:rPr lang="en-US" dirty="0"/>
              <a:t>Lots of data collection, minimal use</a:t>
            </a:r>
          </a:p>
        </p:txBody>
      </p:sp>
    </p:spTree>
    <p:extLst>
      <p:ext uri="{BB962C8B-B14F-4D97-AF65-F5344CB8AC3E}">
        <p14:creationId xmlns:p14="http://schemas.microsoft.com/office/powerpoint/2010/main" val="67338413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1865</Words>
  <Application>Microsoft Macintosh PowerPoint</Application>
  <PresentationFormat>On-screen Show (16:9)</PresentationFormat>
  <Paragraphs>217</Paragraphs>
  <Slides>44</Slides>
  <Notes>25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Calibri Light</vt:lpstr>
      <vt:lpstr>Corbel</vt:lpstr>
      <vt:lpstr>Times New Roman</vt:lpstr>
      <vt:lpstr>Wingdings</vt:lpstr>
      <vt:lpstr>Retrospect</vt:lpstr>
      <vt:lpstr>1_Retrospect</vt:lpstr>
      <vt:lpstr>Acrobat Document</vt:lpstr>
      <vt:lpstr>PowerPoint Presentation</vt:lpstr>
      <vt:lpstr>Equity Minded Assessment: Webinar and Community Discussion</vt:lpstr>
      <vt:lpstr>National Institute for Learning  Outcomes Assessment (NILOA)</vt:lpstr>
      <vt:lpstr>PowerPoint Presentation</vt:lpstr>
      <vt:lpstr>PowerPoint Presentation</vt:lpstr>
      <vt:lpstr>Definition </vt:lpstr>
      <vt:lpstr>Evidentiary Reasoning</vt:lpstr>
      <vt:lpstr>Measurement</vt:lpstr>
      <vt:lpstr>Compliance</vt:lpstr>
      <vt:lpstr>PowerPoint Presentation</vt:lpstr>
      <vt:lpstr>But where are the students and what does this have to do with my teaching?</vt:lpstr>
      <vt:lpstr>Teaching and Learning</vt:lpstr>
      <vt:lpstr>Student-Centered</vt:lpstr>
      <vt:lpstr>PowerPoint Presentation</vt:lpstr>
      <vt:lpstr>MSI report</vt:lpstr>
      <vt:lpstr>Equity Conversation Overview</vt:lpstr>
      <vt:lpstr>Equity Discussions</vt:lpstr>
      <vt:lpstr>WHAT DOES “EQUITY-MINDED ASSESSMENT” ENTAIL?</vt:lpstr>
      <vt:lpstr>Equitable Assessment</vt:lpstr>
      <vt:lpstr>Infusing Equity in Assessment</vt:lpstr>
      <vt:lpstr>Equity and Assessment</vt:lpstr>
      <vt:lpstr>PowerPoint Presentation</vt:lpstr>
      <vt:lpstr>Transparency in Assignments</vt:lpstr>
      <vt:lpstr>Questions for Assignment </vt:lpstr>
      <vt:lpstr>Having Hard Talks</vt:lpstr>
      <vt:lpstr>Assumptions</vt:lpstr>
      <vt:lpstr>PowerPoint Presentation</vt:lpstr>
      <vt:lpstr>Resources</vt:lpstr>
      <vt:lpstr>PowerPoint Presentation</vt:lpstr>
      <vt:lpstr>PowerPoint Presentation</vt:lpstr>
      <vt:lpstr>PowerPoint Presentation</vt:lpstr>
      <vt:lpstr>Reminders and Counter-Narratives</vt:lpstr>
      <vt:lpstr>PowerPoint Presentation</vt:lpstr>
      <vt:lpstr>Equity Scorecard </vt:lpstr>
      <vt:lpstr>PowerPoint Presentation</vt:lpstr>
      <vt:lpstr>Philosophies of Assessment</vt:lpstr>
      <vt:lpstr>PowerPoint Presentation</vt:lpstr>
      <vt:lpstr>PowerPoint Presentation</vt:lpstr>
      <vt:lpstr>PowerPoint Presentation</vt:lpstr>
      <vt:lpstr>PowerPoint Presentation</vt:lpstr>
      <vt:lpstr>PowerPoint Presentation</vt:lpstr>
      <vt:lpstr>Student Involvement</vt:lpstr>
      <vt:lpstr>Otter Ideas and Questions?</vt:lpstr>
      <vt:lpstr>Mark your calendar for our next event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Hoag, Beth</dc:creator>
  <cp:lastModifiedBy>Jankowski, Natasha A</cp:lastModifiedBy>
  <cp:revision>1</cp:revision>
  <dcterms:created xsi:type="dcterms:W3CDTF">2020-09-24T16:46:31Z</dcterms:created>
  <dcterms:modified xsi:type="dcterms:W3CDTF">2020-09-24T19:53:21Z</dcterms:modified>
</cp:coreProperties>
</file>