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2"/>
  </p:notesMasterIdLst>
  <p:sldIdLst>
    <p:sldId id="257" r:id="rId2"/>
    <p:sldId id="817" r:id="rId3"/>
    <p:sldId id="829" r:id="rId4"/>
    <p:sldId id="850" r:id="rId5"/>
    <p:sldId id="837" r:id="rId6"/>
    <p:sldId id="843" r:id="rId7"/>
    <p:sldId id="840" r:id="rId8"/>
    <p:sldId id="847" r:id="rId9"/>
    <p:sldId id="848" r:id="rId10"/>
    <p:sldId id="849" r:id="rId11"/>
    <p:sldId id="839" r:id="rId12"/>
    <p:sldId id="851" r:id="rId13"/>
    <p:sldId id="852" r:id="rId14"/>
    <p:sldId id="853" r:id="rId15"/>
    <p:sldId id="854" r:id="rId16"/>
    <p:sldId id="855" r:id="rId17"/>
    <p:sldId id="856" r:id="rId18"/>
    <p:sldId id="841" r:id="rId19"/>
    <p:sldId id="260" r:id="rId20"/>
    <p:sldId id="84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yler McClain" initials="TM" lastIdx="7" clrIdx="0">
    <p:extLst>
      <p:ext uri="{19B8F6BF-5375-455C-9EA6-DF929625EA0E}">
        <p15:presenceInfo xmlns:p15="http://schemas.microsoft.com/office/powerpoint/2012/main" userId="S::tmcclain@campuslabs.com::c17e9724-ae13-42e6-aab3-70709e6827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5"/>
    <p:restoredTop sz="78099"/>
  </p:normalViewPr>
  <p:slideViewPr>
    <p:cSldViewPr snapToGrid="0" snapToObjects="1">
      <p:cViewPr varScale="1">
        <p:scale>
          <a:sx n="62" d="100"/>
          <a:sy n="62" d="100"/>
        </p:scale>
        <p:origin x="184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B4EE5D-80F5-E240-85E3-813353BC4386}" type="datetimeFigureOut">
              <a:rPr lang="en-US" smtClean="0"/>
              <a:t>4/2/20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FC0951-764E-3948-9333-6127DC4C9616}" type="slidenum">
              <a:rPr lang="en-US" smtClean="0"/>
              <a:t>‹#›</a:t>
            </a:fld>
            <a:endParaRPr lang="en-US"/>
          </a:p>
        </p:txBody>
      </p:sp>
    </p:spTree>
    <p:extLst>
      <p:ext uri="{BB962C8B-B14F-4D97-AF65-F5344CB8AC3E}">
        <p14:creationId xmlns:p14="http://schemas.microsoft.com/office/powerpoint/2010/main" val="2341335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C1FC0951-764E-3948-9333-6127DC4C9616}" type="slidenum">
              <a:rPr lang="en-US" smtClean="0"/>
              <a:t>2</a:t>
            </a:fld>
            <a:endParaRPr lang="en-US"/>
          </a:p>
        </p:txBody>
      </p:sp>
    </p:spTree>
    <p:extLst>
      <p:ext uri="{BB962C8B-B14F-4D97-AF65-F5344CB8AC3E}">
        <p14:creationId xmlns:p14="http://schemas.microsoft.com/office/powerpoint/2010/main" val="4177697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pPr/>
              <a:t>4/2/20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311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pPr/>
              <a:t>4/2/20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04602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pPr/>
              <a:t>4/2/20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96067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pPr/>
              <a:t>4/2/20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a:t>
            </a:fld>
            <a:endParaRPr lang="en-US" dirty="0"/>
          </a:p>
        </p:txBody>
      </p:sp>
    </p:spTree>
    <p:extLst>
      <p:ext uri="{BB962C8B-B14F-4D97-AF65-F5344CB8AC3E}">
        <p14:creationId xmlns:p14="http://schemas.microsoft.com/office/powerpoint/2010/main" val="1821682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pPr/>
              <a:t>4/2/20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3772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pPr/>
              <a:t>4/2/20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87742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pPr/>
              <a:t>4/2/20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82203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pPr/>
              <a:t>4/2/20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80386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pPr/>
              <a:t>4/2/20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40945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2ABBEA6-7C60-4B02-AE87-00D78D8422AF}" type="datetimeFigureOut">
              <a:rPr lang="en-US" smtClean="0"/>
              <a:pPr/>
              <a:t>4/2/20</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solidFill>
                  <a:srgbClr val="637052"/>
                </a:solidFill>
              </a:rPr>
              <a:pPr/>
              <a:t>‹#›</a:t>
            </a:fld>
            <a:endParaRPr lang="en-US" dirty="0">
              <a:solidFill>
                <a:srgbClr val="637052"/>
              </a:solidFill>
            </a:endParaRPr>
          </a:p>
        </p:txBody>
      </p:sp>
    </p:spTree>
    <p:extLst>
      <p:ext uri="{BB962C8B-B14F-4D97-AF65-F5344CB8AC3E}">
        <p14:creationId xmlns:p14="http://schemas.microsoft.com/office/powerpoint/2010/main" val="1268863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accent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pPr/>
              <a:t>4/2/20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12457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pPr/>
              <a:t>4/2/20</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8135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areercenter.illinois.edu/scholarship-and-innovation/arcs" TargetMode="External"/><Relationship Id="rId2" Type="http://schemas.openxmlformats.org/officeDocument/2006/relationships/hyperlink" Target="https://docs.google.com/spreadsheets/d/197yVDZWCarquQCDdYa48OjdQVo815w3C2bKxt94t9XQ/edit#gid=0" TargetMode="External"/><Relationship Id="rId1" Type="http://schemas.openxmlformats.org/officeDocument/2006/relationships/slideLayout" Target="../slideLayouts/slideLayout2.xml"/><Relationship Id="rId5" Type="http://schemas.openxmlformats.org/officeDocument/2006/relationships/hyperlink" Target="https://sr.ithaka.org/our-work/covid-19-student-survey-faqs/" TargetMode="External"/><Relationship Id="rId4" Type="http://schemas.openxmlformats.org/officeDocument/2006/relationships/hyperlink" Target="https://urldefense.proofpoint.com/v2/url?u=https-3A__www.hedsconsortium.org_wp-2Dcontent_uploads_HEDS-5FCOVID-2D19-5FInstitutional-5FResponse-5FStudent-5FSurvey-5FTeaching-5FModule-5F2020-2D03-2D25.pdf&amp;d=DwMFaQ&amp;c=OCIEmEwdEq_aNlsP4fF3gFqSN-E3mlr2t9JcDdfOZag&amp;r=9B_Dreg642LvD99lJEI1gn_59F5fbz6YkwIJcpvSmt0&amp;m=WQ0h-ppXRWDIbg2BOe6OqL8Cfh5uAk0B_kxiJspW6To&amp;s=dGg_YdWcnnDj1U7OblGTah0AR36jAiWfJ6chTohwflI&amp;e="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heleaders.podbean.com/e/helf-podcast-ep-16-servant-leadership-with-a-heavy-dose-of-compassion/?utm_source=listennotes.com&amp;utm_campaign=Listen+Notes&amp;utm_medium=websit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learningoutcomesassessment.org/joinemail/" TargetMode="External"/><Relationship Id="rId1" Type="http://schemas.openxmlformats.org/officeDocument/2006/relationships/slideLayout" Target="../slideLayouts/slideLayout2.xml"/><Relationship Id="rId6" Type="http://schemas.openxmlformats.org/officeDocument/2006/relationships/image" Target="../media/image10.tiff"/><Relationship Id="rId5" Type="http://schemas.openxmlformats.org/officeDocument/2006/relationships/image" Target="../media/image1.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illinois.zoom.us/meeting/register/v5cvduigrzoqa1gxzddHEv6sZ5BwPNXKfQ" TargetMode="External"/><Relationship Id="rId2" Type="http://schemas.openxmlformats.org/officeDocument/2006/relationships/hyperlink" Target="https://illinois.zoom.us/meeting/register/tJckceGvpzMr2vI65qkkVCfZLzweeKd5WA" TargetMode="External"/><Relationship Id="rId1" Type="http://schemas.openxmlformats.org/officeDocument/2006/relationships/slideLayout" Target="../slideLayouts/slideLayout2.xml"/><Relationship Id="rId5" Type="http://schemas.openxmlformats.org/officeDocument/2006/relationships/hyperlink" Target="https://illinois.zoom.us/meeting/register/upQud-muqj8iovJCMmJ0jaVOHMggOOHk-w" TargetMode="External"/><Relationship Id="rId4" Type="http://schemas.openxmlformats.org/officeDocument/2006/relationships/hyperlink" Target="https://illinois.zoom.us/meeting/register/v5Yodeuoqz4u9TfRegp8_XwcfUA4kDx6j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https://www.youtube.com/watch?v=otCpCn0l4W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asanet.org/news-events/asa-news/asa-statement-regarding-faculty-review-and-reappointment-processes-during-covid-19-crisi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98E1CF12-B5F5-354F-93A8-A92CE6435343}"/>
              </a:ext>
            </a:extLst>
          </p:cNvPr>
          <p:cNvSpPr txBox="1">
            <a:spLocks/>
          </p:cNvSpPr>
          <p:nvPr/>
        </p:nvSpPr>
        <p:spPr>
          <a:xfrm>
            <a:off x="825038" y="4557036"/>
            <a:ext cx="7543800" cy="162344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en-US" sz="2400" b="0" i="0" u="none" strike="noStrike" kern="1200" cap="all" spc="200" normalizeH="0" baseline="0" noProof="0" dirty="0">
                <a:ln>
                  <a:noFill/>
                </a:ln>
                <a:solidFill>
                  <a:srgbClr val="637052"/>
                </a:solidFill>
                <a:effectLst/>
                <a:uLnTx/>
                <a:uFillTx/>
                <a:latin typeface="Calibri Light" panose="020F0302020204030204"/>
                <a:ea typeface="+mn-ea"/>
                <a:cs typeface="+mn-cs"/>
              </a:rPr>
              <a:t>Dr. Natasha Jankowski,</a:t>
            </a:r>
            <a:r>
              <a:rPr lang="en-US" dirty="0">
                <a:solidFill>
                  <a:srgbClr val="637052"/>
                </a:solidFill>
                <a:latin typeface="Calibri Light" panose="020F0302020204030204"/>
              </a:rPr>
              <a:t> Executive Director, National Institute for Learning Outcomes Assessment (NILOA)</a:t>
            </a: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lang="en-US" dirty="0">
                <a:solidFill>
                  <a:srgbClr val="637052"/>
                </a:solidFill>
                <a:latin typeface="Calibri Light" panose="020F0302020204030204"/>
              </a:rPr>
              <a:t>Research Associate Professor, UIUC </a:t>
            </a:r>
          </a:p>
        </p:txBody>
      </p:sp>
      <p:sp>
        <p:nvSpPr>
          <p:cNvPr id="10" name="TextBox 9">
            <a:extLst>
              <a:ext uri="{FF2B5EF4-FFF2-40B4-BE49-F238E27FC236}">
                <a16:creationId xmlns:a16="http://schemas.microsoft.com/office/drawing/2014/main" id="{8C277D70-D2DD-B04C-BB29-4C24A858FB1D}"/>
              </a:ext>
            </a:extLst>
          </p:cNvPr>
          <p:cNvSpPr txBox="1"/>
          <p:nvPr/>
        </p:nvSpPr>
        <p:spPr>
          <a:xfrm>
            <a:off x="7831154" y="6416151"/>
            <a:ext cx="1418356" cy="646331"/>
          </a:xfrm>
          <a:prstGeom prst="rect">
            <a:avLst/>
          </a:prstGeom>
          <a:noFill/>
        </p:spPr>
        <p:txBody>
          <a:bodyPr wrap="square" rtlCol="0">
            <a:spAutoFit/>
          </a:bodyPr>
          <a:lstStyle/>
          <a:p>
            <a:r>
              <a:rPr lang="en-US" sz="1200" dirty="0">
                <a:solidFill>
                  <a:schemeClr val="bg1"/>
                </a:solidFill>
              </a:rPr>
              <a:t>@</a:t>
            </a:r>
            <a:r>
              <a:rPr lang="en-US" sz="1200" dirty="0" err="1">
                <a:solidFill>
                  <a:schemeClr val="bg1"/>
                </a:solidFill>
              </a:rPr>
              <a:t>njankow</a:t>
            </a:r>
            <a:endParaRPr lang="en-US" sz="1200" dirty="0">
              <a:solidFill>
                <a:schemeClr val="bg1"/>
              </a:solidFill>
            </a:endParaRPr>
          </a:p>
          <a:p>
            <a:r>
              <a:rPr lang="en-US" sz="1200" dirty="0">
                <a:solidFill>
                  <a:schemeClr val="bg1"/>
                </a:solidFill>
              </a:rPr>
              <a:t>@</a:t>
            </a:r>
            <a:r>
              <a:rPr lang="en-US" sz="1200" dirty="0" err="1">
                <a:solidFill>
                  <a:schemeClr val="bg1"/>
                </a:solidFill>
              </a:rPr>
              <a:t>NILOA_Web</a:t>
            </a:r>
            <a:r>
              <a:rPr lang="en-US" sz="1200" dirty="0">
                <a:solidFill>
                  <a:schemeClr val="bg1"/>
                </a:solidFill>
              </a:rPr>
              <a:t>  </a:t>
            </a:r>
          </a:p>
          <a:p>
            <a:r>
              <a:rPr lang="en-US" sz="1200" dirty="0">
                <a:solidFill>
                  <a:schemeClr val="bg1"/>
                </a:solidFill>
              </a:rPr>
              <a:t> </a:t>
            </a:r>
          </a:p>
        </p:txBody>
      </p:sp>
      <p:sp>
        <p:nvSpPr>
          <p:cNvPr id="6" name="Title 5">
            <a:extLst>
              <a:ext uri="{FF2B5EF4-FFF2-40B4-BE49-F238E27FC236}">
                <a16:creationId xmlns:a16="http://schemas.microsoft.com/office/drawing/2014/main" id="{37C48228-7148-1341-807B-CFE3C3004C81}"/>
              </a:ext>
            </a:extLst>
          </p:cNvPr>
          <p:cNvSpPr>
            <a:spLocks noGrp="1"/>
          </p:cNvSpPr>
          <p:nvPr>
            <p:ph type="ctrTitle"/>
          </p:nvPr>
        </p:nvSpPr>
        <p:spPr>
          <a:xfrm>
            <a:off x="858130" y="917217"/>
            <a:ext cx="7543800" cy="3566160"/>
          </a:xfrm>
        </p:spPr>
        <p:txBody>
          <a:bodyPr>
            <a:noAutofit/>
          </a:bodyPr>
          <a:lstStyle/>
          <a:p>
            <a:pPr algn="ctr"/>
            <a:r>
              <a:rPr lang="en-US" sz="6600" dirty="0"/>
              <a:t>Community Check-Ins and Updates</a:t>
            </a:r>
            <a:br>
              <a:rPr lang="en-US" sz="6600" dirty="0"/>
            </a:br>
            <a:endParaRPr lang="en-US" sz="6600" dirty="0"/>
          </a:p>
        </p:txBody>
      </p:sp>
      <p:pic>
        <p:nvPicPr>
          <p:cNvPr id="9" name="Content Placeholder 5">
            <a:extLst>
              <a:ext uri="{FF2B5EF4-FFF2-40B4-BE49-F238E27FC236}">
                <a16:creationId xmlns:a16="http://schemas.microsoft.com/office/drawing/2014/main" id="{BAB80C3C-9133-D54A-BC5A-0B9579811B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398077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025D4-C4E0-A74F-8E46-F956C6BF3C82}"/>
              </a:ext>
            </a:extLst>
          </p:cNvPr>
          <p:cNvSpPr>
            <a:spLocks noGrp="1"/>
          </p:cNvSpPr>
          <p:nvPr>
            <p:ph type="title"/>
          </p:nvPr>
        </p:nvSpPr>
        <p:spPr/>
        <p:txBody>
          <a:bodyPr/>
          <a:lstStyle/>
          <a:p>
            <a:r>
              <a:rPr lang="en-US" dirty="0"/>
              <a:t>Thoughts on Student Survey</a:t>
            </a:r>
          </a:p>
        </p:txBody>
      </p:sp>
      <p:sp>
        <p:nvSpPr>
          <p:cNvPr id="3" name="Content Placeholder 2">
            <a:extLst>
              <a:ext uri="{FF2B5EF4-FFF2-40B4-BE49-F238E27FC236}">
                <a16:creationId xmlns:a16="http://schemas.microsoft.com/office/drawing/2014/main" id="{86E19DC8-C215-5342-837E-AE857A0CF229}"/>
              </a:ext>
            </a:extLst>
          </p:cNvPr>
          <p:cNvSpPr>
            <a:spLocks noGrp="1"/>
          </p:cNvSpPr>
          <p:nvPr>
            <p:ph idx="1"/>
          </p:nvPr>
        </p:nvSpPr>
        <p:spPr>
          <a:xfrm>
            <a:off x="822959" y="1845733"/>
            <a:ext cx="7543801" cy="4409593"/>
          </a:xfrm>
        </p:spPr>
        <p:txBody>
          <a:bodyPr>
            <a:normAutofit lnSpcReduction="10000"/>
          </a:bodyPr>
          <a:lstStyle/>
          <a:p>
            <a:r>
              <a:rPr lang="en-US" sz="2400" dirty="0"/>
              <a:t>Please don’t over survey – inboxes are on overload </a:t>
            </a:r>
          </a:p>
          <a:p>
            <a:r>
              <a:rPr lang="en-US" sz="2400" dirty="0"/>
              <a:t>If you survey, partner with student affairs</a:t>
            </a:r>
          </a:p>
          <a:p>
            <a:r>
              <a:rPr lang="en-US" sz="2400" dirty="0"/>
              <a:t>Consider phone calls or Zoom focus groups – other ways to reach out and connect that do not further distance students </a:t>
            </a:r>
          </a:p>
          <a:p>
            <a:r>
              <a:rPr lang="en-US" sz="2400" dirty="0"/>
              <a:t>Remember, this may be a research opportunity, but it is someone’s life. Be mindful of people as people  - not just data points or as those who are an end to a report.</a:t>
            </a:r>
          </a:p>
          <a:p>
            <a:r>
              <a:rPr lang="en-US" sz="2400" dirty="0"/>
              <a:t>Timing: Should this be a post-survey in reflection? During? How often? A global pandemic is not the same as a disaster in terms of knowing when it is over and the shift to remote teaching is not the only thing happening to students </a:t>
            </a:r>
          </a:p>
        </p:txBody>
      </p:sp>
    </p:spTree>
    <p:extLst>
      <p:ext uri="{BB962C8B-B14F-4D97-AF65-F5344CB8AC3E}">
        <p14:creationId xmlns:p14="http://schemas.microsoft.com/office/powerpoint/2010/main" val="412301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D666D-9951-9043-BBE2-662F8FE2C92A}"/>
              </a:ext>
            </a:extLst>
          </p:cNvPr>
          <p:cNvSpPr>
            <a:spLocks noGrp="1"/>
          </p:cNvSpPr>
          <p:nvPr>
            <p:ph type="title"/>
          </p:nvPr>
        </p:nvSpPr>
        <p:spPr/>
        <p:txBody>
          <a:bodyPr/>
          <a:lstStyle/>
          <a:p>
            <a:r>
              <a:rPr lang="en-US" dirty="0"/>
              <a:t>Student Surveys Resources</a:t>
            </a:r>
          </a:p>
        </p:txBody>
      </p:sp>
      <p:sp>
        <p:nvSpPr>
          <p:cNvPr id="3" name="Content Placeholder 2">
            <a:extLst>
              <a:ext uri="{FF2B5EF4-FFF2-40B4-BE49-F238E27FC236}">
                <a16:creationId xmlns:a16="http://schemas.microsoft.com/office/drawing/2014/main" id="{967EE5B1-D580-6143-9510-FA42F353A073}"/>
              </a:ext>
            </a:extLst>
          </p:cNvPr>
          <p:cNvSpPr>
            <a:spLocks noGrp="1"/>
          </p:cNvSpPr>
          <p:nvPr>
            <p:ph idx="1"/>
          </p:nvPr>
        </p:nvSpPr>
        <p:spPr/>
        <p:txBody>
          <a:bodyPr/>
          <a:lstStyle/>
          <a:p>
            <a:r>
              <a:rPr lang="en-US" sz="2400" dirty="0"/>
              <a:t>Shared item banks on </a:t>
            </a:r>
            <a:r>
              <a:rPr lang="en-US" sz="2400" dirty="0">
                <a:hlinkClick r:id="rId2"/>
              </a:rPr>
              <a:t>google docs</a:t>
            </a:r>
            <a:endParaRPr lang="en-US" sz="2400" dirty="0"/>
          </a:p>
          <a:p>
            <a:r>
              <a:rPr lang="en-US" sz="2400" dirty="0"/>
              <a:t>Assessment and Research  in Career Services (ACRS) list has great </a:t>
            </a:r>
            <a:r>
              <a:rPr lang="en-US" sz="2400" dirty="0">
                <a:hlinkClick r:id="rId3"/>
              </a:rPr>
              <a:t>discussion on surveys </a:t>
            </a:r>
            <a:r>
              <a:rPr lang="en-US" sz="2400" dirty="0"/>
              <a:t>to students</a:t>
            </a:r>
          </a:p>
          <a:p>
            <a:r>
              <a:rPr lang="en-US" sz="2400" dirty="0"/>
              <a:t>Higher Education Data Sharing Consortium (HEDS) has developed a short survey on how students are experiencing their institution’s response to COVID-19 </a:t>
            </a:r>
            <a:r>
              <a:rPr lang="en-US" sz="2400" u="sng" dirty="0">
                <a:hlinkClick r:id="rId4"/>
              </a:rPr>
              <a:t>With Online Instruction Module</a:t>
            </a:r>
            <a:r>
              <a:rPr lang="en-US" sz="2400" dirty="0"/>
              <a:t> </a:t>
            </a:r>
          </a:p>
          <a:p>
            <a:pPr lvl="0"/>
            <a:r>
              <a:rPr lang="en-US" sz="2400" dirty="0"/>
              <a:t>Ithaka S&amp;R is </a:t>
            </a:r>
            <a:r>
              <a:rPr lang="en-US" sz="2400" dirty="0">
                <a:hlinkClick r:id="rId5"/>
              </a:rPr>
              <a:t>offering to survey students </a:t>
            </a:r>
            <a:r>
              <a:rPr lang="en-US" sz="2400" dirty="0"/>
              <a:t>about their experience</a:t>
            </a:r>
          </a:p>
          <a:p>
            <a:endParaRPr lang="en-US" dirty="0"/>
          </a:p>
        </p:txBody>
      </p:sp>
    </p:spTree>
    <p:extLst>
      <p:ext uri="{BB962C8B-B14F-4D97-AF65-F5344CB8AC3E}">
        <p14:creationId xmlns:p14="http://schemas.microsoft.com/office/powerpoint/2010/main" val="187806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4C2E8-BE5C-7E4A-A605-E1063F23796D}"/>
              </a:ext>
            </a:extLst>
          </p:cNvPr>
          <p:cNvSpPr>
            <a:spLocks noGrp="1"/>
          </p:cNvSpPr>
          <p:nvPr>
            <p:ph type="title"/>
          </p:nvPr>
        </p:nvSpPr>
        <p:spPr/>
        <p:txBody>
          <a:bodyPr/>
          <a:lstStyle/>
          <a:p>
            <a:r>
              <a:rPr lang="en-US" dirty="0"/>
              <a:t>Note on Importance of Student Voice</a:t>
            </a:r>
          </a:p>
        </p:txBody>
      </p:sp>
      <p:sp>
        <p:nvSpPr>
          <p:cNvPr id="3" name="Content Placeholder 2">
            <a:extLst>
              <a:ext uri="{FF2B5EF4-FFF2-40B4-BE49-F238E27FC236}">
                <a16:creationId xmlns:a16="http://schemas.microsoft.com/office/drawing/2014/main" id="{4E45ABC1-BEBF-9546-8C0A-533F7B71B69B}"/>
              </a:ext>
            </a:extLst>
          </p:cNvPr>
          <p:cNvSpPr>
            <a:spLocks noGrp="1"/>
          </p:cNvSpPr>
          <p:nvPr>
            <p:ph idx="1"/>
          </p:nvPr>
        </p:nvSpPr>
        <p:spPr/>
        <p:txBody>
          <a:bodyPr/>
          <a:lstStyle/>
          <a:p>
            <a:r>
              <a:rPr lang="en-US" sz="2400" i="1" dirty="0"/>
              <a:t>Forethoughts of our Founders </a:t>
            </a:r>
            <a:r>
              <a:rPr lang="en-US" sz="2400" dirty="0"/>
              <a:t>podcast moderated by President Herman Felton, highlights the nuances in decision making during the COVID19 crisis. Dr. Roslyn Clark </a:t>
            </a:r>
            <a:r>
              <a:rPr lang="en-US" sz="2400" dirty="0" err="1"/>
              <a:t>Artis</a:t>
            </a:r>
            <a:r>
              <a:rPr lang="en-US" sz="2400" dirty="0"/>
              <a:t>, President of Benedict College: 45:10 – 52:10 captures the humanity displayed and lessons learned. Please listen </a:t>
            </a:r>
            <a:r>
              <a:rPr lang="en-US" sz="2400" u="sng" dirty="0">
                <a:hlinkClick r:id="rId2"/>
              </a:rPr>
              <a:t>here</a:t>
            </a:r>
            <a:r>
              <a:rPr lang="en-US" sz="2400" dirty="0"/>
              <a:t>.</a:t>
            </a:r>
          </a:p>
          <a:p>
            <a:endParaRPr lang="en-US" sz="2400" dirty="0"/>
          </a:p>
          <a:p>
            <a:pPr algn="ctr"/>
            <a:r>
              <a:rPr lang="en-US" sz="2400" dirty="0"/>
              <a:t>Remember: Connecting with students is important, but it might not be through a survey. </a:t>
            </a:r>
            <a:endParaRPr lang="en-US" dirty="0"/>
          </a:p>
          <a:p>
            <a:endParaRPr lang="en-US" dirty="0"/>
          </a:p>
        </p:txBody>
      </p:sp>
    </p:spTree>
    <p:extLst>
      <p:ext uri="{BB962C8B-B14F-4D97-AF65-F5344CB8AC3E}">
        <p14:creationId xmlns:p14="http://schemas.microsoft.com/office/powerpoint/2010/main" val="316422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42894-F7AF-0548-88AE-202877443267}"/>
              </a:ext>
            </a:extLst>
          </p:cNvPr>
          <p:cNvSpPr>
            <a:spLocks noGrp="1"/>
          </p:cNvSpPr>
          <p:nvPr>
            <p:ph type="title"/>
          </p:nvPr>
        </p:nvSpPr>
        <p:spPr/>
        <p:txBody>
          <a:bodyPr/>
          <a:lstStyle/>
          <a:p>
            <a:r>
              <a:rPr lang="en-US" dirty="0"/>
              <a:t>Tensions in Policy Choices</a:t>
            </a:r>
          </a:p>
        </p:txBody>
      </p:sp>
      <p:sp>
        <p:nvSpPr>
          <p:cNvPr id="3" name="Content Placeholder 2">
            <a:extLst>
              <a:ext uri="{FF2B5EF4-FFF2-40B4-BE49-F238E27FC236}">
                <a16:creationId xmlns:a16="http://schemas.microsoft.com/office/drawing/2014/main" id="{FCEA6653-1360-1B46-97E3-97F6FFBFC265}"/>
              </a:ext>
            </a:extLst>
          </p:cNvPr>
          <p:cNvSpPr>
            <a:spLocks noGrp="1"/>
          </p:cNvSpPr>
          <p:nvPr>
            <p:ph idx="1"/>
          </p:nvPr>
        </p:nvSpPr>
        <p:spPr/>
        <p:txBody>
          <a:bodyPr/>
          <a:lstStyle/>
          <a:p>
            <a:pPr algn="ctr"/>
            <a:r>
              <a:rPr lang="en-US" sz="2400" dirty="0"/>
              <a:t>Don’t start from a point of negativity in perceptions of students to then write a policy. A policy should not be about blocking but enabling. </a:t>
            </a:r>
          </a:p>
        </p:txBody>
      </p:sp>
      <p:pic>
        <p:nvPicPr>
          <p:cNvPr id="4" name="Picture 3">
            <a:extLst>
              <a:ext uri="{FF2B5EF4-FFF2-40B4-BE49-F238E27FC236}">
                <a16:creationId xmlns:a16="http://schemas.microsoft.com/office/drawing/2014/main" id="{35527DEA-89F5-3649-9A1D-44845A07BC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74982" y="3095723"/>
            <a:ext cx="4978400" cy="3048000"/>
          </a:xfrm>
          <a:prstGeom prst="rect">
            <a:avLst/>
          </a:prstGeom>
        </p:spPr>
      </p:pic>
    </p:spTree>
    <p:extLst>
      <p:ext uri="{BB962C8B-B14F-4D97-AF65-F5344CB8AC3E}">
        <p14:creationId xmlns:p14="http://schemas.microsoft.com/office/powerpoint/2010/main" val="417044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3E0E-5A02-CE4B-9EEA-26FC0BFCE2C0}"/>
              </a:ext>
            </a:extLst>
          </p:cNvPr>
          <p:cNvSpPr>
            <a:spLocks noGrp="1"/>
          </p:cNvSpPr>
          <p:nvPr>
            <p:ph type="title"/>
          </p:nvPr>
        </p:nvSpPr>
        <p:spPr/>
        <p:txBody>
          <a:bodyPr/>
          <a:lstStyle/>
          <a:p>
            <a:r>
              <a:rPr lang="en-US" dirty="0"/>
              <a:t>For instance</a:t>
            </a:r>
          </a:p>
        </p:txBody>
      </p:sp>
      <p:sp>
        <p:nvSpPr>
          <p:cNvPr id="3" name="Content Placeholder 2">
            <a:extLst>
              <a:ext uri="{FF2B5EF4-FFF2-40B4-BE49-F238E27FC236}">
                <a16:creationId xmlns:a16="http://schemas.microsoft.com/office/drawing/2014/main" id="{5EEDC28C-42F2-C743-9FBD-A92CA27F5194}"/>
              </a:ext>
            </a:extLst>
          </p:cNvPr>
          <p:cNvSpPr>
            <a:spLocks noGrp="1"/>
          </p:cNvSpPr>
          <p:nvPr>
            <p:ph idx="1"/>
          </p:nvPr>
        </p:nvSpPr>
        <p:spPr/>
        <p:txBody>
          <a:bodyPr/>
          <a:lstStyle/>
          <a:p>
            <a:r>
              <a:rPr lang="en-US" sz="2400" dirty="0"/>
              <a:t>While there is interest in hearing from students about their experience, policy conversations are being based on stopping students from gaming the system, cheating, or deficit-mindsets about students. </a:t>
            </a:r>
          </a:p>
          <a:p>
            <a:r>
              <a:rPr lang="en-US" sz="2400" dirty="0"/>
              <a:t>In pass/fail – there is an underlying assumption that given the opportunity (without a grade to drive them) students will just stop trying. That left to their own devices, students do not want to or will not work hard. </a:t>
            </a:r>
          </a:p>
          <a:p>
            <a:pPr algn="ctr"/>
            <a:r>
              <a:rPr lang="en-US" sz="2400" dirty="0"/>
              <a:t>THIS IS NOT AN OK PERCEPTION OF OUR STUDENTS AS LEARNERS</a:t>
            </a:r>
          </a:p>
          <a:p>
            <a:endParaRPr lang="en-US" dirty="0"/>
          </a:p>
          <a:p>
            <a:endParaRPr lang="en-US" dirty="0"/>
          </a:p>
          <a:p>
            <a:endParaRPr lang="en-US" dirty="0"/>
          </a:p>
        </p:txBody>
      </p:sp>
    </p:spTree>
    <p:extLst>
      <p:ext uri="{BB962C8B-B14F-4D97-AF65-F5344CB8AC3E}">
        <p14:creationId xmlns:p14="http://schemas.microsoft.com/office/powerpoint/2010/main" val="420996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93FD10F1-32E6-3D47-B826-5651C817C187}"/>
              </a:ext>
            </a:extLst>
          </p:cNvPr>
          <p:cNvPicPr>
            <a:picLocks noGrp="1" noChangeAspect="1"/>
          </p:cNvPicPr>
          <p:nvPr>
            <p:ph idx="1"/>
          </p:nvPr>
        </p:nvPicPr>
        <p:blipFill>
          <a:blip r:embed="rId2"/>
          <a:stretch>
            <a:fillRect/>
          </a:stretch>
        </p:blipFill>
        <p:spPr>
          <a:xfrm>
            <a:off x="794732" y="905933"/>
            <a:ext cx="7578538" cy="5039728"/>
          </a:xfrm>
          <a:prstGeom prst="rect">
            <a:avLst/>
          </a:prstGeom>
        </p:spPr>
      </p:pic>
    </p:spTree>
    <p:extLst>
      <p:ext uri="{BB962C8B-B14F-4D97-AF65-F5344CB8AC3E}">
        <p14:creationId xmlns:p14="http://schemas.microsoft.com/office/powerpoint/2010/main" val="3554863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A768B-1031-CF43-903C-578782DB5DF0}"/>
              </a:ext>
            </a:extLst>
          </p:cNvPr>
          <p:cNvSpPr>
            <a:spLocks noGrp="1"/>
          </p:cNvSpPr>
          <p:nvPr>
            <p:ph type="title"/>
          </p:nvPr>
        </p:nvSpPr>
        <p:spPr/>
        <p:txBody>
          <a:bodyPr/>
          <a:lstStyle/>
          <a:p>
            <a:r>
              <a:rPr lang="en-US" dirty="0"/>
              <a:t>Reporting and Messaging</a:t>
            </a:r>
          </a:p>
        </p:txBody>
      </p:sp>
      <p:sp>
        <p:nvSpPr>
          <p:cNvPr id="3" name="Content Placeholder 2">
            <a:extLst>
              <a:ext uri="{FF2B5EF4-FFF2-40B4-BE49-F238E27FC236}">
                <a16:creationId xmlns:a16="http://schemas.microsoft.com/office/drawing/2014/main" id="{13FD7B59-BE62-964D-BE38-132C628361AC}"/>
              </a:ext>
            </a:extLst>
          </p:cNvPr>
          <p:cNvSpPr>
            <a:spLocks noGrp="1"/>
          </p:cNvSpPr>
          <p:nvPr>
            <p:ph idx="1"/>
          </p:nvPr>
        </p:nvSpPr>
        <p:spPr/>
        <p:txBody>
          <a:bodyPr>
            <a:normAutofit/>
          </a:bodyPr>
          <a:lstStyle/>
          <a:p>
            <a:r>
              <a:rPr lang="en-US" sz="2400" dirty="0"/>
              <a:t>Faculty were not mentally in a place to consider assessment at this juncture – if assessment has been about submitting a report as opposed to instructional design and modification </a:t>
            </a:r>
          </a:p>
          <a:p>
            <a:r>
              <a:rPr lang="en-US" sz="2400" dirty="0"/>
              <a:t>Assessment reports are low priority – assessment itself as a process is not – it is high priority to help think about instructional design </a:t>
            </a:r>
          </a:p>
          <a:p>
            <a:r>
              <a:rPr lang="en-US" sz="2400" dirty="0"/>
              <a:t>So there is an important distinction to make between assessment as a process of examining student learning and assessment as a process of submitting reports</a:t>
            </a:r>
          </a:p>
        </p:txBody>
      </p:sp>
    </p:spTree>
    <p:extLst>
      <p:ext uri="{BB962C8B-B14F-4D97-AF65-F5344CB8AC3E}">
        <p14:creationId xmlns:p14="http://schemas.microsoft.com/office/powerpoint/2010/main" val="361856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81B5A-DD20-4246-AF4D-D2A95AC72424}"/>
              </a:ext>
            </a:extLst>
          </p:cNvPr>
          <p:cNvSpPr>
            <a:spLocks noGrp="1"/>
          </p:cNvSpPr>
          <p:nvPr>
            <p:ph type="title"/>
          </p:nvPr>
        </p:nvSpPr>
        <p:spPr/>
        <p:txBody>
          <a:bodyPr/>
          <a:lstStyle/>
          <a:p>
            <a:r>
              <a:rPr lang="en-US" dirty="0"/>
              <a:t>What are people doing?</a:t>
            </a:r>
          </a:p>
        </p:txBody>
      </p:sp>
      <p:sp>
        <p:nvSpPr>
          <p:cNvPr id="3" name="Content Placeholder 2">
            <a:extLst>
              <a:ext uri="{FF2B5EF4-FFF2-40B4-BE49-F238E27FC236}">
                <a16:creationId xmlns:a16="http://schemas.microsoft.com/office/drawing/2014/main" id="{8551413D-147D-0242-950C-358AF383F06A}"/>
              </a:ext>
            </a:extLst>
          </p:cNvPr>
          <p:cNvSpPr>
            <a:spLocks noGrp="1"/>
          </p:cNvSpPr>
          <p:nvPr>
            <p:ph idx="1"/>
          </p:nvPr>
        </p:nvSpPr>
        <p:spPr/>
        <p:txBody>
          <a:bodyPr>
            <a:normAutofit fontScale="92500" lnSpcReduction="10000"/>
          </a:bodyPr>
          <a:lstStyle/>
          <a:p>
            <a:r>
              <a:rPr lang="en-US" sz="2400" dirty="0"/>
              <a:t>Pushing back reports to June or later, if still require a report</a:t>
            </a:r>
          </a:p>
          <a:p>
            <a:r>
              <a:rPr lang="en-US" sz="2400" dirty="0"/>
              <a:t>Continue process of assessment, but put a pause on submitting a report</a:t>
            </a:r>
          </a:p>
          <a:p>
            <a:r>
              <a:rPr lang="en-US" sz="2400" dirty="0"/>
              <a:t>Change report to be a reflection, not a check-in on if you collected your data and the like</a:t>
            </a:r>
          </a:p>
          <a:p>
            <a:r>
              <a:rPr lang="en-US" sz="2400" dirty="0"/>
              <a:t>Consider “reporting” in a different way – survey of faculty, focus group on Zoom recorded, conversations among faculty on teaching and learning decisions from which notes are taken – different evidence for documentation </a:t>
            </a:r>
          </a:p>
          <a:p>
            <a:pPr algn="ctr"/>
            <a:r>
              <a:rPr lang="en-US" sz="2400" dirty="0"/>
              <a:t>What you decide reinforces for faculty the purpose of assessment and what it is and isn’t about </a:t>
            </a:r>
          </a:p>
          <a:p>
            <a:endParaRPr lang="en-US" dirty="0"/>
          </a:p>
        </p:txBody>
      </p:sp>
    </p:spTree>
    <p:extLst>
      <p:ext uri="{BB962C8B-B14F-4D97-AF65-F5344CB8AC3E}">
        <p14:creationId xmlns:p14="http://schemas.microsoft.com/office/powerpoint/2010/main" val="365031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4CA6-4ACE-F549-A2A6-DDB6D8A20C9F}"/>
              </a:ext>
            </a:extLst>
          </p:cNvPr>
          <p:cNvSpPr>
            <a:spLocks noGrp="1"/>
          </p:cNvSpPr>
          <p:nvPr>
            <p:ph type="title"/>
          </p:nvPr>
        </p:nvSpPr>
        <p:spPr/>
        <p:txBody>
          <a:bodyPr/>
          <a:lstStyle/>
          <a:p>
            <a:r>
              <a:rPr lang="en-US" dirty="0"/>
              <a:t>Assessing Learning Online	</a:t>
            </a:r>
          </a:p>
        </p:txBody>
      </p:sp>
      <p:sp>
        <p:nvSpPr>
          <p:cNvPr id="3" name="Content Placeholder 2">
            <a:extLst>
              <a:ext uri="{FF2B5EF4-FFF2-40B4-BE49-F238E27FC236}">
                <a16:creationId xmlns:a16="http://schemas.microsoft.com/office/drawing/2014/main" id="{4BC00B7D-3438-4E40-8FAA-230647D309B5}"/>
              </a:ext>
            </a:extLst>
          </p:cNvPr>
          <p:cNvSpPr>
            <a:spLocks noGrp="1"/>
          </p:cNvSpPr>
          <p:nvPr>
            <p:ph idx="1"/>
          </p:nvPr>
        </p:nvSpPr>
        <p:spPr/>
        <p:txBody>
          <a:bodyPr/>
          <a:lstStyle/>
          <a:p>
            <a:r>
              <a:rPr lang="en-US" sz="2400" dirty="0"/>
              <a:t>Do not require a higher-level of proof in an online class then you would in face-to-face.</a:t>
            </a:r>
          </a:p>
          <a:p>
            <a:r>
              <a:rPr lang="en-US" sz="2400" dirty="0"/>
              <a:t>Examples of online assessments/assignments may not work for this semester of learning in a global pandemic – but they might for summer or fall. (Example of timed open book exam; oral presentation to video submission).</a:t>
            </a:r>
          </a:p>
          <a:p>
            <a:r>
              <a:rPr lang="en-US" sz="2400" dirty="0"/>
              <a:t>Partner with students: online students can be producers of content, and sharing is easy. Build activities that encourage them to co-create and peer review. Have students create or improve wiki pages on key topics.</a:t>
            </a:r>
          </a:p>
          <a:p>
            <a:endParaRPr lang="en-US" dirty="0"/>
          </a:p>
        </p:txBody>
      </p:sp>
    </p:spTree>
    <p:extLst>
      <p:ext uri="{BB962C8B-B14F-4D97-AF65-F5344CB8AC3E}">
        <p14:creationId xmlns:p14="http://schemas.microsoft.com/office/powerpoint/2010/main" val="268175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22DB-5E88-1742-957E-00452FB33C14}"/>
              </a:ext>
            </a:extLst>
          </p:cNvPr>
          <p:cNvSpPr>
            <a:spLocks noGrp="1"/>
          </p:cNvSpPr>
          <p:nvPr>
            <p:ph type="title"/>
          </p:nvPr>
        </p:nvSpPr>
        <p:spPr/>
        <p:txBody>
          <a:bodyPr/>
          <a:lstStyle/>
          <a:p>
            <a:pPr algn="ctr"/>
            <a:r>
              <a:rPr lang="en-US" dirty="0"/>
              <a:t>Keep Discussing Online </a:t>
            </a:r>
          </a:p>
        </p:txBody>
      </p:sp>
      <p:sp>
        <p:nvSpPr>
          <p:cNvPr id="3" name="Content Placeholder 2">
            <a:extLst>
              <a:ext uri="{FF2B5EF4-FFF2-40B4-BE49-F238E27FC236}">
                <a16:creationId xmlns:a16="http://schemas.microsoft.com/office/drawing/2014/main" id="{BE7D46FC-CF2F-C845-98D5-E558E3BB4F77}"/>
              </a:ext>
            </a:extLst>
          </p:cNvPr>
          <p:cNvSpPr>
            <a:spLocks noGrp="1"/>
          </p:cNvSpPr>
          <p:nvPr>
            <p:ph idx="1"/>
          </p:nvPr>
        </p:nvSpPr>
        <p:spPr/>
        <p:txBody>
          <a:bodyPr>
            <a:normAutofit lnSpcReduction="10000"/>
          </a:bodyPr>
          <a:lstStyle/>
          <a:p>
            <a:pPr marL="0" indent="0">
              <a:buNone/>
            </a:pPr>
            <a:r>
              <a:rPr lang="en-US" sz="2800" b="1" dirty="0"/>
              <a:t>#</a:t>
            </a:r>
            <a:r>
              <a:rPr lang="en-US" sz="2800" b="1" dirty="0" err="1"/>
              <a:t>NILOAwebinar</a:t>
            </a:r>
            <a:endParaRPr lang="en-US" sz="2800" b="1" dirty="0"/>
          </a:p>
          <a:p>
            <a:pPr marL="0" indent="0">
              <a:buNone/>
            </a:pPr>
            <a:r>
              <a:rPr lang="en-US" sz="2800" b="1" dirty="0"/>
              <a:t>#</a:t>
            </a:r>
            <a:r>
              <a:rPr lang="en-US" sz="2800" b="1" dirty="0" err="1"/>
              <a:t>AssessmentMusic</a:t>
            </a:r>
            <a:endParaRPr lang="en-US" sz="2800" b="1" dirty="0"/>
          </a:p>
          <a:p>
            <a:pPr marL="0" indent="0">
              <a:buNone/>
            </a:pPr>
            <a:r>
              <a:rPr lang="en-US" sz="2800" b="1" dirty="0"/>
              <a:t>#</a:t>
            </a:r>
            <a:r>
              <a:rPr lang="en-US" sz="2800" b="1" dirty="0" err="1"/>
              <a:t>AssessmentBook</a:t>
            </a:r>
            <a:endParaRPr lang="en-US" sz="2800"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br>
              <a:rPr lang="en-US" dirty="0"/>
            </a:br>
            <a:br>
              <a:rPr lang="en-US" sz="1275" dirty="0"/>
            </a:br>
            <a:r>
              <a:rPr lang="en-US" dirty="0"/>
              <a:t>Join Our Email List: </a:t>
            </a:r>
            <a:r>
              <a:rPr lang="en-US" dirty="0">
                <a:hlinkClick r:id="rId2"/>
              </a:rPr>
              <a:t>learningoutcomesassessment.org/joinemail/</a:t>
            </a:r>
            <a:endParaRPr lang="en-US" u="sng" dirty="0"/>
          </a:p>
        </p:txBody>
      </p:sp>
      <p:sp>
        <p:nvSpPr>
          <p:cNvPr id="4" name="Footer Placeholder 3">
            <a:extLst>
              <a:ext uri="{FF2B5EF4-FFF2-40B4-BE49-F238E27FC236}">
                <a16:creationId xmlns:a16="http://schemas.microsoft.com/office/drawing/2014/main" id="{71098121-B569-7441-B5A0-619A81CB49BD}"/>
              </a:ext>
            </a:extLst>
          </p:cNvPr>
          <p:cNvSpPr>
            <a:spLocks noGrp="1"/>
          </p:cNvSpPr>
          <p:nvPr>
            <p:ph type="ftr" sz="quarter" idx="11"/>
          </p:nvPr>
        </p:nvSpPr>
        <p:spPr/>
        <p:txBody>
          <a:bodyPr/>
          <a:lstStyle/>
          <a:p>
            <a:r>
              <a:rPr lang="en-US" dirty="0" err="1"/>
              <a:t>www.learningoutcomesassessment.org</a:t>
            </a:r>
            <a:endParaRPr lang="en-US" dirty="0"/>
          </a:p>
        </p:txBody>
      </p:sp>
      <p:sp>
        <p:nvSpPr>
          <p:cNvPr id="5" name="Slide Number Placeholder 4">
            <a:extLst>
              <a:ext uri="{FF2B5EF4-FFF2-40B4-BE49-F238E27FC236}">
                <a16:creationId xmlns:a16="http://schemas.microsoft.com/office/drawing/2014/main" id="{859FC551-CF47-1443-8218-46519B2995A1}"/>
              </a:ext>
            </a:extLst>
          </p:cNvPr>
          <p:cNvSpPr>
            <a:spLocks noGrp="1"/>
          </p:cNvSpPr>
          <p:nvPr>
            <p:ph type="sldNum" sz="quarter" idx="12"/>
          </p:nvPr>
        </p:nvSpPr>
        <p:spPr/>
        <p:txBody>
          <a:bodyPr/>
          <a:lstStyle/>
          <a:p>
            <a:fld id="{D0918AFA-5AEC-D646-AD0F-848AA0F5EC2F}" type="slidenum">
              <a:rPr lang="en-US" smtClean="0"/>
              <a:t>19</a:t>
            </a:fld>
            <a:endParaRPr lang="en-US"/>
          </a:p>
        </p:txBody>
      </p:sp>
      <p:pic>
        <p:nvPicPr>
          <p:cNvPr id="8" name="Picture 7">
            <a:extLst>
              <a:ext uri="{FF2B5EF4-FFF2-40B4-BE49-F238E27FC236}">
                <a16:creationId xmlns:a16="http://schemas.microsoft.com/office/drawing/2014/main" id="{7A9BB182-044F-9446-921D-C4E5A856C1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4713" y="5789013"/>
            <a:ext cx="451237" cy="398413"/>
          </a:xfrm>
          <a:prstGeom prst="rect">
            <a:avLst/>
          </a:prstGeom>
        </p:spPr>
      </p:pic>
      <p:sp>
        <p:nvSpPr>
          <p:cNvPr id="9" name="TextBox 8">
            <a:extLst>
              <a:ext uri="{FF2B5EF4-FFF2-40B4-BE49-F238E27FC236}">
                <a16:creationId xmlns:a16="http://schemas.microsoft.com/office/drawing/2014/main" id="{090B6393-DECF-E742-AD27-0256D14F726B}"/>
              </a:ext>
            </a:extLst>
          </p:cNvPr>
          <p:cNvSpPr txBox="1"/>
          <p:nvPr/>
        </p:nvSpPr>
        <p:spPr>
          <a:xfrm>
            <a:off x="5301763" y="5954388"/>
            <a:ext cx="1107830" cy="276999"/>
          </a:xfrm>
          <a:prstGeom prst="rect">
            <a:avLst/>
          </a:prstGeom>
          <a:noFill/>
        </p:spPr>
        <p:txBody>
          <a:bodyPr wrap="square" rtlCol="0">
            <a:spAutoFit/>
          </a:bodyPr>
          <a:lstStyle/>
          <a:p>
            <a:r>
              <a:rPr lang="en-US" sz="1200" dirty="0"/>
              <a:t>@</a:t>
            </a:r>
            <a:r>
              <a:rPr lang="en-US" sz="1200" dirty="0" err="1"/>
              <a:t>NILOA_web</a:t>
            </a:r>
            <a:endParaRPr lang="en-US" sz="1200" dirty="0"/>
          </a:p>
        </p:txBody>
      </p:sp>
      <p:sp>
        <p:nvSpPr>
          <p:cNvPr id="10" name="TextBox 9">
            <a:extLst>
              <a:ext uri="{FF2B5EF4-FFF2-40B4-BE49-F238E27FC236}">
                <a16:creationId xmlns:a16="http://schemas.microsoft.com/office/drawing/2014/main" id="{A0CC4166-7B76-B345-B3A2-4A001DD5D1BB}"/>
              </a:ext>
            </a:extLst>
          </p:cNvPr>
          <p:cNvSpPr txBox="1"/>
          <p:nvPr/>
        </p:nvSpPr>
        <p:spPr>
          <a:xfrm>
            <a:off x="6954679" y="5954388"/>
            <a:ext cx="2238090" cy="276999"/>
          </a:xfrm>
          <a:prstGeom prst="rect">
            <a:avLst/>
          </a:prstGeom>
          <a:noFill/>
        </p:spPr>
        <p:txBody>
          <a:bodyPr wrap="square" rtlCol="0">
            <a:spAutoFit/>
          </a:bodyPr>
          <a:lstStyle/>
          <a:p>
            <a:r>
              <a:rPr lang="en-US" sz="1200" dirty="0"/>
              <a:t>@</a:t>
            </a:r>
            <a:r>
              <a:rPr lang="en-US" sz="1200" dirty="0" err="1"/>
              <a:t>LearningOutcomesAssessment</a:t>
            </a:r>
            <a:endParaRPr lang="en-US" sz="1200" dirty="0"/>
          </a:p>
        </p:txBody>
      </p:sp>
      <p:pic>
        <p:nvPicPr>
          <p:cNvPr id="12" name="Picture 11">
            <a:extLst>
              <a:ext uri="{FF2B5EF4-FFF2-40B4-BE49-F238E27FC236}">
                <a16:creationId xmlns:a16="http://schemas.microsoft.com/office/drawing/2014/main" id="{65AAEFE7-2553-9B40-9ED6-016EF35EC3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49776" y="5767639"/>
            <a:ext cx="448903" cy="424142"/>
          </a:xfrm>
          <a:prstGeom prst="rect">
            <a:avLst/>
          </a:prstGeom>
        </p:spPr>
      </p:pic>
      <p:pic>
        <p:nvPicPr>
          <p:cNvPr id="11" name="Content Placeholder 5">
            <a:extLst>
              <a:ext uri="{FF2B5EF4-FFF2-40B4-BE49-F238E27FC236}">
                <a16:creationId xmlns:a16="http://schemas.microsoft.com/office/drawing/2014/main" id="{2B7B20D6-6617-F344-8D64-15D1D47DDC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pic>
        <p:nvPicPr>
          <p:cNvPr id="6" name="Picture 5">
            <a:extLst>
              <a:ext uri="{FF2B5EF4-FFF2-40B4-BE49-F238E27FC236}">
                <a16:creationId xmlns:a16="http://schemas.microsoft.com/office/drawing/2014/main" id="{3DD9BA15-7083-7949-9ED5-75668E6F739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38235" y="1914761"/>
            <a:ext cx="4542716" cy="3028477"/>
          </a:xfrm>
          <a:prstGeom prst="rect">
            <a:avLst/>
          </a:prstGeom>
        </p:spPr>
      </p:pic>
    </p:spTree>
    <p:extLst>
      <p:ext uri="{BB962C8B-B14F-4D97-AF65-F5344CB8AC3E}">
        <p14:creationId xmlns:p14="http://schemas.microsoft.com/office/powerpoint/2010/main" val="1077682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CB6C478D-0C4A-6341-B50A-373685A7D8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
        <p:nvSpPr>
          <p:cNvPr id="2" name="Title 1">
            <a:extLst>
              <a:ext uri="{FF2B5EF4-FFF2-40B4-BE49-F238E27FC236}">
                <a16:creationId xmlns:a16="http://schemas.microsoft.com/office/drawing/2014/main" id="{2A230F31-FDC0-9A45-98D1-3D3ABC731015}"/>
              </a:ext>
            </a:extLst>
          </p:cNvPr>
          <p:cNvSpPr>
            <a:spLocks noGrp="1"/>
          </p:cNvSpPr>
          <p:nvPr>
            <p:ph type="title"/>
          </p:nvPr>
        </p:nvSpPr>
        <p:spPr/>
        <p:txBody>
          <a:bodyPr/>
          <a:lstStyle/>
          <a:p>
            <a:r>
              <a:rPr lang="en-US" dirty="0"/>
              <a:t>WELCOME 	</a:t>
            </a:r>
          </a:p>
        </p:txBody>
      </p:sp>
      <p:sp>
        <p:nvSpPr>
          <p:cNvPr id="3" name="Content Placeholder 2">
            <a:extLst>
              <a:ext uri="{FF2B5EF4-FFF2-40B4-BE49-F238E27FC236}">
                <a16:creationId xmlns:a16="http://schemas.microsoft.com/office/drawing/2014/main" id="{FE866D59-8F23-E84B-A706-3046C18C548E}"/>
              </a:ext>
            </a:extLst>
          </p:cNvPr>
          <p:cNvSpPr>
            <a:spLocks noGrp="1"/>
          </p:cNvSpPr>
          <p:nvPr>
            <p:ph idx="1"/>
          </p:nvPr>
        </p:nvSpPr>
        <p:spPr/>
        <p:txBody>
          <a:bodyPr>
            <a:normAutofit/>
          </a:bodyPr>
          <a:lstStyle/>
          <a:p>
            <a:r>
              <a:rPr lang="en-US" sz="2400" dirty="0"/>
              <a:t>What’s the series about?</a:t>
            </a:r>
          </a:p>
          <a:p>
            <a:r>
              <a:rPr lang="en-US" sz="2400" dirty="0"/>
              <a:t>How will our time together today flow?</a:t>
            </a:r>
          </a:p>
          <a:p>
            <a:r>
              <a:rPr lang="en-US" sz="2400" dirty="0"/>
              <a:t>In case you are wondering: </a:t>
            </a:r>
          </a:p>
          <a:p>
            <a:pPr lvl="1"/>
            <a:r>
              <a:rPr lang="en-US" sz="2400" dirty="0"/>
              <a:t>Slides will be shared</a:t>
            </a:r>
          </a:p>
          <a:p>
            <a:pPr lvl="1"/>
            <a:r>
              <a:rPr lang="en-US" sz="2400" dirty="0"/>
              <a:t>This is being recorded and will be shared</a:t>
            </a:r>
          </a:p>
          <a:p>
            <a:pPr lvl="1"/>
            <a:r>
              <a:rPr lang="en-US" sz="2400" dirty="0"/>
              <a:t>You can keep the convo going on twitter with #</a:t>
            </a:r>
            <a:r>
              <a:rPr lang="en-US" sz="2400" dirty="0" err="1"/>
              <a:t>NILOAwebinar</a:t>
            </a:r>
            <a:r>
              <a:rPr lang="en-US" sz="2400" dirty="0"/>
              <a:t> </a:t>
            </a:r>
          </a:p>
          <a:p>
            <a:pPr lvl="1"/>
            <a:r>
              <a:rPr lang="en-US" sz="2400" dirty="0"/>
              <a:t>And #</a:t>
            </a:r>
            <a:r>
              <a:rPr lang="en-US" sz="2400" dirty="0" err="1"/>
              <a:t>AssessmentBook</a:t>
            </a:r>
            <a:r>
              <a:rPr lang="en-US" sz="2400" dirty="0"/>
              <a:t> in addition to #</a:t>
            </a:r>
            <a:r>
              <a:rPr lang="en-US" sz="2400" dirty="0" err="1"/>
              <a:t>AssessmentMusic</a:t>
            </a:r>
            <a:endParaRPr lang="en-US" sz="2400" dirty="0"/>
          </a:p>
        </p:txBody>
      </p:sp>
    </p:spTree>
    <p:extLst>
      <p:ext uri="{BB962C8B-B14F-4D97-AF65-F5344CB8AC3E}">
        <p14:creationId xmlns:p14="http://schemas.microsoft.com/office/powerpoint/2010/main" val="3743493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FBB50-BABB-1041-9276-98E3831DB48B}"/>
              </a:ext>
            </a:extLst>
          </p:cNvPr>
          <p:cNvSpPr>
            <a:spLocks noGrp="1"/>
          </p:cNvSpPr>
          <p:nvPr>
            <p:ph type="title"/>
          </p:nvPr>
        </p:nvSpPr>
        <p:spPr/>
        <p:txBody>
          <a:bodyPr/>
          <a:lstStyle/>
          <a:p>
            <a:r>
              <a:rPr lang="en-US" dirty="0"/>
              <a:t>Webinar Series </a:t>
            </a:r>
          </a:p>
        </p:txBody>
      </p:sp>
      <p:sp>
        <p:nvSpPr>
          <p:cNvPr id="3" name="Content Placeholder 2">
            <a:extLst>
              <a:ext uri="{FF2B5EF4-FFF2-40B4-BE49-F238E27FC236}">
                <a16:creationId xmlns:a16="http://schemas.microsoft.com/office/drawing/2014/main" id="{3E32ED16-1D75-CB4B-BFC2-61D434D569D9}"/>
              </a:ext>
            </a:extLst>
          </p:cNvPr>
          <p:cNvSpPr>
            <a:spLocks noGrp="1"/>
          </p:cNvSpPr>
          <p:nvPr>
            <p:ph idx="1"/>
          </p:nvPr>
        </p:nvSpPr>
        <p:spPr/>
        <p:txBody>
          <a:bodyPr/>
          <a:lstStyle/>
          <a:p>
            <a:r>
              <a:rPr lang="en-US" b="1" dirty="0"/>
              <a:t>Assignment Design:</a:t>
            </a:r>
            <a:br>
              <a:rPr lang="en-US" b="1" dirty="0"/>
            </a:br>
            <a:r>
              <a:rPr lang="en-US" b="1" dirty="0"/>
              <a:t>Charrettes to Build Community in a time of Physical Distance</a:t>
            </a:r>
            <a:br>
              <a:rPr lang="en-US" dirty="0"/>
            </a:br>
            <a:r>
              <a:rPr lang="en-US" b="1" u="sng" dirty="0">
                <a:hlinkClick r:id="rId2"/>
              </a:rPr>
              <a:t>April 9  </a:t>
            </a:r>
            <a:r>
              <a:rPr lang="en-US" u="sng" dirty="0">
                <a:hlinkClick r:id="rId2"/>
              </a:rPr>
              <a:t>Register</a:t>
            </a:r>
            <a:r>
              <a:rPr lang="en-US" dirty="0"/>
              <a:t>.</a:t>
            </a:r>
          </a:p>
          <a:p>
            <a:r>
              <a:rPr lang="en-US" b="1" dirty="0"/>
              <a:t>Outcomes, Alignment and Mapping, Oh My!:</a:t>
            </a:r>
            <a:br>
              <a:rPr lang="en-US" b="1" dirty="0"/>
            </a:br>
            <a:r>
              <a:rPr lang="en-US" b="1" dirty="0"/>
              <a:t>Curriculum Mapping as Educational Design </a:t>
            </a:r>
            <a:br>
              <a:rPr lang="en-US" dirty="0"/>
            </a:br>
            <a:r>
              <a:rPr lang="en-US" b="1" u="sng" dirty="0">
                <a:hlinkClick r:id="rId3"/>
              </a:rPr>
              <a:t>April 16</a:t>
            </a:r>
            <a:r>
              <a:rPr lang="en-US" dirty="0"/>
              <a:t> </a:t>
            </a:r>
            <a:r>
              <a:rPr lang="en-US" u="sng" dirty="0">
                <a:hlinkClick r:id="rId3"/>
              </a:rPr>
              <a:t>Register</a:t>
            </a:r>
            <a:r>
              <a:rPr lang="en-US" dirty="0"/>
              <a:t>.</a:t>
            </a:r>
          </a:p>
          <a:p>
            <a:r>
              <a:rPr lang="en-US" b="1" dirty="0"/>
              <a:t>The Evidence-Based Storytelling Toolkit:</a:t>
            </a:r>
            <a:br>
              <a:rPr lang="en-US" b="1" dirty="0"/>
            </a:br>
            <a:r>
              <a:rPr lang="en-US" b="1" dirty="0"/>
              <a:t>Using Assessment Data to Write Your Learning Narrative</a:t>
            </a:r>
            <a:br>
              <a:rPr lang="en-US" dirty="0"/>
            </a:br>
            <a:r>
              <a:rPr lang="en-US" b="1" u="sng" dirty="0">
                <a:hlinkClick r:id="rId4"/>
              </a:rPr>
              <a:t>April 23</a:t>
            </a:r>
            <a:r>
              <a:rPr lang="en-US" dirty="0"/>
              <a:t> </a:t>
            </a:r>
            <a:r>
              <a:rPr lang="en-US" u="sng" dirty="0">
                <a:hlinkClick r:id="rId4"/>
              </a:rPr>
              <a:t>Register</a:t>
            </a:r>
            <a:r>
              <a:rPr lang="en-US" dirty="0"/>
              <a:t>.</a:t>
            </a:r>
          </a:p>
          <a:p>
            <a:r>
              <a:rPr lang="en-US" b="1" dirty="0"/>
              <a:t>Beyond the Looking Glass:</a:t>
            </a:r>
            <a:br>
              <a:rPr lang="en-US" b="1" dirty="0"/>
            </a:br>
            <a:r>
              <a:rPr lang="en-US" b="1" dirty="0"/>
              <a:t>Tenets of Meaningful Transparency </a:t>
            </a:r>
            <a:br>
              <a:rPr lang="en-US" dirty="0"/>
            </a:br>
            <a:r>
              <a:rPr lang="en-US" b="1" u="sng" dirty="0">
                <a:hlinkClick r:id="rId5"/>
              </a:rPr>
              <a:t>April 30  </a:t>
            </a:r>
            <a:r>
              <a:rPr lang="en-US" u="sng" dirty="0">
                <a:hlinkClick r:id="rId5"/>
              </a:rPr>
              <a:t>Register</a:t>
            </a:r>
            <a:r>
              <a:rPr lang="en-US" dirty="0"/>
              <a:t>.</a:t>
            </a:r>
          </a:p>
          <a:p>
            <a:endParaRPr lang="en-US" dirty="0"/>
          </a:p>
        </p:txBody>
      </p:sp>
    </p:spTree>
    <p:extLst>
      <p:ext uri="{BB962C8B-B14F-4D97-AF65-F5344CB8AC3E}">
        <p14:creationId xmlns:p14="http://schemas.microsoft.com/office/powerpoint/2010/main" val="3479933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789790-447E-8545-BB93-89464C0DF757}"/>
              </a:ext>
            </a:extLst>
          </p:cNvPr>
          <p:cNvSpPr>
            <a:spLocks noGrp="1"/>
          </p:cNvSpPr>
          <p:nvPr>
            <p:ph type="title"/>
          </p:nvPr>
        </p:nvSpPr>
        <p:spPr/>
        <p:txBody>
          <a:bodyPr>
            <a:normAutofit/>
          </a:bodyPr>
          <a:lstStyle/>
          <a:p>
            <a:r>
              <a:rPr lang="en-US" dirty="0"/>
              <a:t>#</a:t>
            </a:r>
            <a:r>
              <a:rPr lang="en-US" dirty="0" err="1"/>
              <a:t>AssessmentBook</a:t>
            </a:r>
            <a:endParaRPr lang="en-US" dirty="0"/>
          </a:p>
        </p:txBody>
      </p:sp>
      <p:sp>
        <p:nvSpPr>
          <p:cNvPr id="4" name="Content Placeholder 3">
            <a:extLst>
              <a:ext uri="{FF2B5EF4-FFF2-40B4-BE49-F238E27FC236}">
                <a16:creationId xmlns:a16="http://schemas.microsoft.com/office/drawing/2014/main" id="{FB166DC2-68C3-D64D-A689-321B2FEC817E}"/>
              </a:ext>
            </a:extLst>
          </p:cNvPr>
          <p:cNvSpPr>
            <a:spLocks noGrp="1"/>
          </p:cNvSpPr>
          <p:nvPr>
            <p:ph idx="1"/>
          </p:nvPr>
        </p:nvSpPr>
        <p:spPr/>
        <p:txBody>
          <a:bodyPr>
            <a:normAutofit/>
          </a:bodyPr>
          <a:lstStyle/>
          <a:p>
            <a:r>
              <a:rPr lang="en-US" sz="2600" dirty="0"/>
              <a:t>#</a:t>
            </a:r>
            <a:r>
              <a:rPr lang="en-US" sz="2600" dirty="0" err="1"/>
              <a:t>AssessmentMusic</a:t>
            </a:r>
            <a:r>
              <a:rPr lang="en-US" sz="2600" dirty="0"/>
              <a:t> Reminder song for Covid-19:</a:t>
            </a:r>
          </a:p>
          <a:p>
            <a:r>
              <a:rPr lang="en-US" sz="2600" dirty="0"/>
              <a:t> </a:t>
            </a:r>
            <a:r>
              <a:rPr lang="en-US" sz="2600" dirty="0">
                <a:hlinkClick r:id="rId2"/>
              </a:rPr>
              <a:t>MC Hammer, Can’t Touch This</a:t>
            </a:r>
            <a:endParaRPr lang="en-US" sz="2600" dirty="0"/>
          </a:p>
          <a:p>
            <a:endParaRPr lang="en-US" dirty="0"/>
          </a:p>
          <a:p>
            <a:r>
              <a:rPr lang="en-US" sz="2600" dirty="0"/>
              <a:t>#</a:t>
            </a:r>
            <a:r>
              <a:rPr lang="en-US" sz="2600" dirty="0" err="1"/>
              <a:t>AssessmentBook</a:t>
            </a:r>
            <a:r>
              <a:rPr lang="en-US" sz="2600" dirty="0"/>
              <a:t> </a:t>
            </a:r>
          </a:p>
          <a:p>
            <a:endParaRPr lang="en-US" dirty="0"/>
          </a:p>
          <a:p>
            <a:endParaRPr lang="en-US" dirty="0"/>
          </a:p>
        </p:txBody>
      </p:sp>
      <p:pic>
        <p:nvPicPr>
          <p:cNvPr id="5" name="Content Placeholder 3">
            <a:extLst>
              <a:ext uri="{FF2B5EF4-FFF2-40B4-BE49-F238E27FC236}">
                <a16:creationId xmlns:a16="http://schemas.microsoft.com/office/drawing/2014/main" id="{50C45823-B51C-E54F-8CAF-E290203D3B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98650" y="2851573"/>
            <a:ext cx="2146699" cy="3125894"/>
          </a:xfrm>
          <a:prstGeom prst="rect">
            <a:avLst/>
          </a:prstGeom>
        </p:spPr>
      </p:pic>
    </p:spTree>
    <p:extLst>
      <p:ext uri="{BB962C8B-B14F-4D97-AF65-F5344CB8AC3E}">
        <p14:creationId xmlns:p14="http://schemas.microsoft.com/office/powerpoint/2010/main" val="267295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0D206A-A823-2F42-B7C5-B536D5FF43C4}"/>
              </a:ext>
            </a:extLst>
          </p:cNvPr>
          <p:cNvSpPr>
            <a:spLocks noGrp="1"/>
          </p:cNvSpPr>
          <p:nvPr>
            <p:ph type="title"/>
          </p:nvPr>
        </p:nvSpPr>
        <p:spPr>
          <a:xfrm>
            <a:off x="6105832" y="639097"/>
            <a:ext cx="2551471" cy="3686015"/>
          </a:xfrm>
        </p:spPr>
        <p:txBody>
          <a:bodyPr vert="horz" lIns="91440" tIns="45720" rIns="91440" bIns="45720" rtlCol="0" anchor="b">
            <a:normAutofit/>
          </a:bodyPr>
          <a:lstStyle/>
          <a:p>
            <a:r>
              <a:rPr lang="en-US" dirty="0">
                <a:solidFill>
                  <a:schemeClr val="tx1">
                    <a:lumMod val="85000"/>
                    <a:lumOff val="15000"/>
                  </a:schemeClr>
                </a:solidFill>
              </a:rPr>
              <a:t>Happy 2020 Dumpster Fire</a:t>
            </a:r>
          </a:p>
        </p:txBody>
      </p:sp>
      <p:pic>
        <p:nvPicPr>
          <p:cNvPr id="4" name="Content Placeholder 3" descr="A close up of a toy&#10;&#10;Description automatically generated">
            <a:extLst>
              <a:ext uri="{FF2B5EF4-FFF2-40B4-BE49-F238E27FC236}">
                <a16:creationId xmlns:a16="http://schemas.microsoft.com/office/drawing/2014/main" id="{40BB4A61-6837-3647-8AFD-186296698020}"/>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475499" y="1125933"/>
            <a:ext cx="5184163" cy="4082451"/>
          </a:xfrm>
          <a:prstGeom prst="rect">
            <a:avLst/>
          </a:prstGeom>
        </p:spPr>
      </p:pic>
      <p:cxnSp>
        <p:nvCxnSpPr>
          <p:cNvPr id="17" name="Straight Connector 16">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56978" y="4343400"/>
            <a:ext cx="24003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7085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A678-495A-8247-829C-E3ABCCFC076D}"/>
              </a:ext>
            </a:extLst>
          </p:cNvPr>
          <p:cNvSpPr>
            <a:spLocks noGrp="1"/>
          </p:cNvSpPr>
          <p:nvPr>
            <p:ph type="title"/>
          </p:nvPr>
        </p:nvSpPr>
        <p:spPr/>
        <p:txBody>
          <a:bodyPr/>
          <a:lstStyle/>
          <a:p>
            <a:r>
              <a:rPr lang="en-US" dirty="0"/>
              <a:t>Last Week Key Points</a:t>
            </a:r>
          </a:p>
        </p:txBody>
      </p:sp>
      <p:sp>
        <p:nvSpPr>
          <p:cNvPr id="3" name="Content Placeholder 2">
            <a:extLst>
              <a:ext uri="{FF2B5EF4-FFF2-40B4-BE49-F238E27FC236}">
                <a16:creationId xmlns:a16="http://schemas.microsoft.com/office/drawing/2014/main" id="{75163975-998B-C14B-AAB4-1543573198EB}"/>
              </a:ext>
            </a:extLst>
          </p:cNvPr>
          <p:cNvSpPr>
            <a:spLocks noGrp="1"/>
          </p:cNvSpPr>
          <p:nvPr>
            <p:ph idx="1"/>
          </p:nvPr>
        </p:nvSpPr>
        <p:spPr>
          <a:xfrm>
            <a:off x="822959" y="1845733"/>
            <a:ext cx="7543801" cy="4409593"/>
          </a:xfrm>
        </p:spPr>
        <p:txBody>
          <a:bodyPr>
            <a:normAutofit lnSpcReduction="10000"/>
          </a:bodyPr>
          <a:lstStyle/>
          <a:p>
            <a:r>
              <a:rPr lang="en-US" sz="2400" dirty="0"/>
              <a:t>This is not a test of online education. This is a triage situation of survival entailing an emergency move to distance or remote instruction. </a:t>
            </a:r>
          </a:p>
          <a:p>
            <a:r>
              <a:rPr lang="en-US" sz="2400" dirty="0"/>
              <a:t>Compassion not compliance should drive decisions at this time. Our decisions in support of students should drive the guidance, regulatory response, and policy decisions – not the other way around.</a:t>
            </a:r>
          </a:p>
          <a:p>
            <a:r>
              <a:rPr lang="en-US" sz="2400" dirty="0"/>
              <a:t>Listen to students and be flexible. Learning is compromised and the semester/term has an asterisks next to it for everyone – faculty and staff as well as students. It’s not about learning online; it’s about learning in a global pandemic crisis. </a:t>
            </a:r>
          </a:p>
          <a:p>
            <a:endParaRPr lang="en-US" dirty="0"/>
          </a:p>
          <a:p>
            <a:endParaRPr lang="en-US" sz="2400" dirty="0"/>
          </a:p>
          <a:p>
            <a:endParaRPr lang="en-US" sz="2400" dirty="0"/>
          </a:p>
          <a:p>
            <a:endParaRPr lang="en-US" dirty="0"/>
          </a:p>
          <a:p>
            <a:endParaRPr lang="en-US" dirty="0"/>
          </a:p>
        </p:txBody>
      </p:sp>
    </p:spTree>
    <p:extLst>
      <p:ext uri="{BB962C8B-B14F-4D97-AF65-F5344CB8AC3E}">
        <p14:creationId xmlns:p14="http://schemas.microsoft.com/office/powerpoint/2010/main" val="353261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A19B5-29F1-384E-BA5E-C1C4B75A7DFF}"/>
              </a:ext>
            </a:extLst>
          </p:cNvPr>
          <p:cNvSpPr>
            <a:spLocks noGrp="1"/>
          </p:cNvSpPr>
          <p:nvPr>
            <p:ph type="title"/>
          </p:nvPr>
        </p:nvSpPr>
        <p:spPr/>
        <p:txBody>
          <a:bodyPr/>
          <a:lstStyle/>
          <a:p>
            <a:r>
              <a:rPr lang="en-US" dirty="0"/>
              <a:t>This week topics	</a:t>
            </a:r>
          </a:p>
        </p:txBody>
      </p:sp>
      <p:sp>
        <p:nvSpPr>
          <p:cNvPr id="3" name="Content Placeholder 2">
            <a:extLst>
              <a:ext uri="{FF2B5EF4-FFF2-40B4-BE49-F238E27FC236}">
                <a16:creationId xmlns:a16="http://schemas.microsoft.com/office/drawing/2014/main" id="{0FB6E1E3-ED83-F64D-A985-F8455B4D5BFD}"/>
              </a:ext>
            </a:extLst>
          </p:cNvPr>
          <p:cNvSpPr>
            <a:spLocks noGrp="1"/>
          </p:cNvSpPr>
          <p:nvPr>
            <p:ph idx="1"/>
          </p:nvPr>
        </p:nvSpPr>
        <p:spPr/>
        <p:txBody>
          <a:bodyPr>
            <a:normAutofit/>
          </a:bodyPr>
          <a:lstStyle/>
          <a:p>
            <a:r>
              <a:rPr lang="en-US" sz="3200" dirty="0"/>
              <a:t>Faculty Evaluations</a:t>
            </a:r>
          </a:p>
          <a:p>
            <a:r>
              <a:rPr lang="en-US" sz="3200" dirty="0"/>
              <a:t>Student Surveys and Policy Choices</a:t>
            </a:r>
          </a:p>
          <a:p>
            <a:r>
              <a:rPr lang="en-US" sz="3200" dirty="0"/>
              <a:t>Messaging and Timing of Assessment Reports</a:t>
            </a:r>
          </a:p>
          <a:p>
            <a:r>
              <a:rPr lang="en-US" sz="3200" dirty="0"/>
              <a:t>Assessing Online</a:t>
            </a:r>
          </a:p>
          <a:p>
            <a:r>
              <a:rPr lang="en-US" sz="3200" dirty="0"/>
              <a:t> General Connections with the Assessment Community</a:t>
            </a:r>
          </a:p>
        </p:txBody>
      </p:sp>
      <p:pic>
        <p:nvPicPr>
          <p:cNvPr id="4" name="Picture 3">
            <a:extLst>
              <a:ext uri="{FF2B5EF4-FFF2-40B4-BE49-F238E27FC236}">
                <a16:creationId xmlns:a16="http://schemas.microsoft.com/office/drawing/2014/main" id="{F83A8F26-0E49-5640-9629-AA2F5369AA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28460" y="372956"/>
            <a:ext cx="1638300" cy="1231900"/>
          </a:xfrm>
          <a:prstGeom prst="rect">
            <a:avLst/>
          </a:prstGeom>
        </p:spPr>
      </p:pic>
    </p:spTree>
    <p:extLst>
      <p:ext uri="{BB962C8B-B14F-4D97-AF65-F5344CB8AC3E}">
        <p14:creationId xmlns:p14="http://schemas.microsoft.com/office/powerpoint/2010/main" val="3495483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2CE9E-B418-A149-8F96-B880620C9F01}"/>
              </a:ext>
            </a:extLst>
          </p:cNvPr>
          <p:cNvSpPr>
            <a:spLocks noGrp="1"/>
          </p:cNvSpPr>
          <p:nvPr>
            <p:ph type="title"/>
          </p:nvPr>
        </p:nvSpPr>
        <p:spPr/>
        <p:txBody>
          <a:bodyPr/>
          <a:lstStyle/>
          <a:p>
            <a:r>
              <a:rPr lang="en-US" dirty="0"/>
              <a:t>Faculty Evaluations</a:t>
            </a:r>
          </a:p>
        </p:txBody>
      </p:sp>
      <p:sp>
        <p:nvSpPr>
          <p:cNvPr id="3" name="Content Placeholder 2">
            <a:extLst>
              <a:ext uri="{FF2B5EF4-FFF2-40B4-BE49-F238E27FC236}">
                <a16:creationId xmlns:a16="http://schemas.microsoft.com/office/drawing/2014/main" id="{F402C5E3-ED9C-2A46-9576-F6149F730B9F}"/>
              </a:ext>
            </a:extLst>
          </p:cNvPr>
          <p:cNvSpPr>
            <a:spLocks noGrp="1"/>
          </p:cNvSpPr>
          <p:nvPr>
            <p:ph idx="1"/>
          </p:nvPr>
        </p:nvSpPr>
        <p:spPr/>
        <p:txBody>
          <a:bodyPr/>
          <a:lstStyle/>
          <a:p>
            <a:r>
              <a:rPr lang="en-US" sz="2400" dirty="0"/>
              <a:t>End of course evaluations - do them, modify them? Use them as formative? Summative? Are they part of promotion and tenure?</a:t>
            </a:r>
          </a:p>
          <a:p>
            <a:r>
              <a:rPr lang="en-US" sz="2400" dirty="0"/>
              <a:t>More are leaning towards keeping them but changing the questions and viewing them as a planning tool for instruction for faculty, not part of annual review. </a:t>
            </a:r>
          </a:p>
          <a:p>
            <a:r>
              <a:rPr lang="en-US" sz="2400" dirty="0"/>
              <a:t>Joint statement on faculty evaluation and review: </a:t>
            </a:r>
          </a:p>
          <a:p>
            <a:r>
              <a:rPr lang="en-US" sz="2400" u="sng" dirty="0">
                <a:hlinkClick r:id="rId2"/>
              </a:rPr>
              <a:t>https://www.asanet.org/news-events/asa-news/asa-statement-regarding-faculty-review-and-reappointment-processes-during-covid-19-crisis</a:t>
            </a:r>
            <a:endParaRPr lang="en-US" sz="2400" dirty="0"/>
          </a:p>
          <a:p>
            <a:endParaRPr lang="en-US" dirty="0"/>
          </a:p>
        </p:txBody>
      </p:sp>
    </p:spTree>
    <p:extLst>
      <p:ext uri="{BB962C8B-B14F-4D97-AF65-F5344CB8AC3E}">
        <p14:creationId xmlns:p14="http://schemas.microsoft.com/office/powerpoint/2010/main" val="296085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6F5FB-975B-214F-A868-C29C35E93446}"/>
              </a:ext>
            </a:extLst>
          </p:cNvPr>
          <p:cNvSpPr>
            <a:spLocks noGrp="1"/>
          </p:cNvSpPr>
          <p:nvPr>
            <p:ph type="title"/>
          </p:nvPr>
        </p:nvSpPr>
        <p:spPr/>
        <p:txBody>
          <a:bodyPr/>
          <a:lstStyle/>
          <a:p>
            <a:r>
              <a:rPr lang="en-US" dirty="0"/>
              <a:t>American Sociological Association (ASA) Statement</a:t>
            </a:r>
          </a:p>
        </p:txBody>
      </p:sp>
      <p:sp>
        <p:nvSpPr>
          <p:cNvPr id="3" name="Content Placeholder 2">
            <a:extLst>
              <a:ext uri="{FF2B5EF4-FFF2-40B4-BE49-F238E27FC236}">
                <a16:creationId xmlns:a16="http://schemas.microsoft.com/office/drawing/2014/main" id="{D43D0E9B-F1AA-CB48-941B-B0691E72B8E3}"/>
              </a:ext>
            </a:extLst>
          </p:cNvPr>
          <p:cNvSpPr>
            <a:spLocks noGrp="1"/>
          </p:cNvSpPr>
          <p:nvPr>
            <p:ph idx="1"/>
          </p:nvPr>
        </p:nvSpPr>
        <p:spPr/>
        <p:txBody>
          <a:bodyPr>
            <a:normAutofit lnSpcReduction="10000"/>
          </a:bodyPr>
          <a:lstStyle/>
          <a:p>
            <a:r>
              <a:rPr lang="en-US" dirty="0"/>
              <a:t>“In this context, we recommend limiting the use of student evaluations of teaching from the current term for both tenure line and contingent faculty. Transitioning a course to an online format mid-semester will create disruptions which are beyond the control of the instructor, and many faculty and students are learning how to use online communication platforms for the first time. It seems inevitable that these circumstances will affect student evaluations of teaching in ways that may not accurately reflect the faculty member’s teaching under normal conditions.</a:t>
            </a:r>
          </a:p>
          <a:p>
            <a:r>
              <a:rPr lang="en-US" dirty="0"/>
              <a:t>We also recommend adjusting expectations for faculty scholarship during this period. Data collection with human subjects has been curtailed; libraries and labs have closed; conferences and invited lectures have been cancelled; and journal review processes are likely to be delayed.” </a:t>
            </a:r>
          </a:p>
        </p:txBody>
      </p:sp>
    </p:spTree>
    <p:extLst>
      <p:ext uri="{BB962C8B-B14F-4D97-AF65-F5344CB8AC3E}">
        <p14:creationId xmlns:p14="http://schemas.microsoft.com/office/powerpoint/2010/main" val="4078954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7D66B-44C9-0E45-91E3-DF43F89DE542}"/>
              </a:ext>
            </a:extLst>
          </p:cNvPr>
          <p:cNvSpPr>
            <a:spLocks noGrp="1"/>
          </p:cNvSpPr>
          <p:nvPr>
            <p:ph type="title"/>
          </p:nvPr>
        </p:nvSpPr>
        <p:spPr/>
        <p:txBody>
          <a:bodyPr/>
          <a:lstStyle/>
          <a:p>
            <a:r>
              <a:rPr lang="en-US" dirty="0"/>
              <a:t>ASA Statement Cont.	</a:t>
            </a:r>
          </a:p>
        </p:txBody>
      </p:sp>
      <p:sp>
        <p:nvSpPr>
          <p:cNvPr id="3" name="Content Placeholder 2">
            <a:extLst>
              <a:ext uri="{FF2B5EF4-FFF2-40B4-BE49-F238E27FC236}">
                <a16:creationId xmlns:a16="http://schemas.microsoft.com/office/drawing/2014/main" id="{02B1D012-A570-7142-9382-DE8FD33905D0}"/>
              </a:ext>
            </a:extLst>
          </p:cNvPr>
          <p:cNvSpPr>
            <a:spLocks noGrp="1"/>
          </p:cNvSpPr>
          <p:nvPr>
            <p:ph idx="1"/>
          </p:nvPr>
        </p:nvSpPr>
        <p:spPr/>
        <p:txBody>
          <a:bodyPr/>
          <a:lstStyle/>
          <a:p>
            <a:r>
              <a:rPr lang="en-US" dirty="0"/>
              <a:t>In conclusion, to assure the continuation of high- quality research and excellence in teaching, we recommend a pause in normal procedures for faculty review and appointment. We call on institutions of higher education to clearly articulate to faculty how criteria and expectations for review and reappointment will be modified to reflect these unprecedented circumstances. Institutional measures must be adopted to support faculty in this new, uncharted environment. </a:t>
            </a:r>
          </a:p>
          <a:p>
            <a:endParaRPr lang="en-US" dirty="0"/>
          </a:p>
          <a:p>
            <a:r>
              <a:rPr lang="en-US" sz="2800" dirty="0"/>
              <a:t>Currently endorsed by 42 different associations.</a:t>
            </a:r>
          </a:p>
          <a:p>
            <a:r>
              <a:rPr lang="en-US" sz="2800" dirty="0"/>
              <a:t>Yet we don’t have something similar for our students…and argue about pass/fail</a:t>
            </a:r>
          </a:p>
          <a:p>
            <a:endParaRPr lang="en-US" dirty="0"/>
          </a:p>
        </p:txBody>
      </p:sp>
    </p:spTree>
    <p:extLst>
      <p:ext uri="{BB962C8B-B14F-4D97-AF65-F5344CB8AC3E}">
        <p14:creationId xmlns:p14="http://schemas.microsoft.com/office/powerpoint/2010/main" val="336257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1348</Words>
  <Application>Microsoft Macintosh PowerPoint</Application>
  <PresentationFormat>On-screen Show (4:3)</PresentationFormat>
  <Paragraphs>102</Paragraphs>
  <Slides>20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Calibri</vt:lpstr>
      <vt:lpstr>Calibri Light</vt:lpstr>
      <vt:lpstr>Retrospect</vt:lpstr>
      <vt:lpstr>Community Check-Ins and Updates </vt:lpstr>
      <vt:lpstr>WELCOME  </vt:lpstr>
      <vt:lpstr>#AssessmentBook</vt:lpstr>
      <vt:lpstr>Happy 2020 Dumpster Fire</vt:lpstr>
      <vt:lpstr>Last Week Key Points</vt:lpstr>
      <vt:lpstr>This week topics </vt:lpstr>
      <vt:lpstr>Faculty Evaluations</vt:lpstr>
      <vt:lpstr>American Sociological Association (ASA) Statement</vt:lpstr>
      <vt:lpstr>ASA Statement Cont. </vt:lpstr>
      <vt:lpstr>Thoughts on Student Survey</vt:lpstr>
      <vt:lpstr>Student Surveys Resources</vt:lpstr>
      <vt:lpstr>Note on Importance of Student Voice</vt:lpstr>
      <vt:lpstr>Tensions in Policy Choices</vt:lpstr>
      <vt:lpstr>For instance</vt:lpstr>
      <vt:lpstr>PowerPoint Presentation</vt:lpstr>
      <vt:lpstr>Reporting and Messaging</vt:lpstr>
      <vt:lpstr>What are people doing?</vt:lpstr>
      <vt:lpstr>Assessing Learning Online </vt:lpstr>
      <vt:lpstr>Keep Discussing Online </vt:lpstr>
      <vt:lpstr>Webinar Series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Check-Ins and Updates </dc:title>
  <dc:creator>Jankowski, Natasha A</dc:creator>
  <cp:lastModifiedBy>Jankowski, Natasha A</cp:lastModifiedBy>
  <cp:revision>5</cp:revision>
  <dcterms:created xsi:type="dcterms:W3CDTF">2020-04-02T18:24:55Z</dcterms:created>
  <dcterms:modified xsi:type="dcterms:W3CDTF">2020-04-02T20:13:35Z</dcterms:modified>
</cp:coreProperties>
</file>