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257" r:id="rId2"/>
    <p:sldId id="817" r:id="rId3"/>
    <p:sldId id="829" r:id="rId4"/>
    <p:sldId id="837" r:id="rId5"/>
    <p:sldId id="839" r:id="rId6"/>
    <p:sldId id="838" r:id="rId7"/>
    <p:sldId id="830" r:id="rId8"/>
    <p:sldId id="831" r:id="rId9"/>
    <p:sldId id="825" r:id="rId10"/>
    <p:sldId id="832" r:id="rId11"/>
    <p:sldId id="835" r:id="rId12"/>
    <p:sldId id="260" r:id="rId13"/>
    <p:sldId id="83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McClain" initials="TM" lastIdx="7" clrIdx="0">
    <p:extLst>
      <p:ext uri="{19B8F6BF-5375-455C-9EA6-DF929625EA0E}">
        <p15:presenceInfo xmlns:p15="http://schemas.microsoft.com/office/powerpoint/2012/main" userId="S::tmcclain@campuslabs.com::c17e9724-ae13-42e6-aab3-70709e6827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45"/>
    <p:restoredTop sz="78099"/>
  </p:normalViewPr>
  <p:slideViewPr>
    <p:cSldViewPr snapToGrid="0" snapToObjects="1">
      <p:cViewPr varScale="1">
        <p:scale>
          <a:sx n="62" d="100"/>
          <a:sy n="62" d="100"/>
        </p:scale>
        <p:origin x="8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4EE5D-80F5-E240-85E3-813353BC4386}" type="datetimeFigureOut">
              <a:rPr lang="en-US" smtClean="0"/>
              <a:t>3/26/20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C0951-764E-3948-9333-6127DC4C9616}" type="slidenum">
              <a:rPr lang="en-US" smtClean="0"/>
              <a:t>‹#›</a:t>
            </a:fld>
            <a:endParaRPr lang="en-US"/>
          </a:p>
        </p:txBody>
      </p:sp>
    </p:spTree>
    <p:extLst>
      <p:ext uri="{BB962C8B-B14F-4D97-AF65-F5344CB8AC3E}">
        <p14:creationId xmlns:p14="http://schemas.microsoft.com/office/powerpoint/2010/main" val="234133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C1FC0951-764E-3948-9333-6127DC4C9616}" type="slidenum">
              <a:rPr lang="en-US" smtClean="0"/>
              <a:t>2</a:t>
            </a:fld>
            <a:endParaRPr lang="en-US"/>
          </a:p>
        </p:txBody>
      </p:sp>
    </p:spTree>
    <p:extLst>
      <p:ext uri="{BB962C8B-B14F-4D97-AF65-F5344CB8AC3E}">
        <p14:creationId xmlns:p14="http://schemas.microsoft.com/office/powerpoint/2010/main" val="417769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31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460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606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182168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77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3/26/20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774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3/26/20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220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3/26/20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038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3/26/20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4094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pPr/>
              <a:t>3/26/20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126886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3/26/20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245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3/26/20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813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rldefense.proofpoint.com/v2/url?u=https-3A__incoming.sasmail1.com_linktracker2_-3F-257B0-7Enjankow2czd0h8pykuillinoisvke2edmbepedu-257D-257Bffe29b82-2Ddcfa-2D4d62-2D96a5-2De757cb401bb3-257D-257B-257D-257Bhttps-253a-252f-252fteachonline.ca-252fask-2Dan-2Dexpert-257D-257BNatasha-257D-257BJankowski-257D&amp;d=DwMFaQ&amp;c=OCIEmEwdEq_aNlsP4fF3gFqSN-E3mlr2t9JcDdfOZag&amp;r=9B_Dreg642LvD99lJEI1gn_59F5fbz6YkwIJcpvSmt0&amp;m=iyAabqJNk6Bxab3w4HOl02JlfZTQmP_LLZvNHTiDsOw&amp;s=wP0pXWG96BZe5qRrPHderxxGUKldYFlO0JObx3aHWg8&amp;e=" TargetMode="External"/><Relationship Id="rId2" Type="http://schemas.openxmlformats.org/officeDocument/2006/relationships/hyperlink" Target="mailto:askanexpert@teachonline.ca" TargetMode="External"/><Relationship Id="rId1" Type="http://schemas.openxmlformats.org/officeDocument/2006/relationships/slideLayout" Target="../slideLayouts/slideLayout7.xml"/><Relationship Id="rId5" Type="http://schemas.openxmlformats.org/officeDocument/2006/relationships/image" Target="https://imglibv3.successbyemail.com/ImgLib/3fd23039-f280-4743-aef2-847a7e5d0a36/CNENG-march2520201.jpg"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KsILIECJb_82NnNibk6dwcGS-wXVCL73xhzsHWl5gmo/edit" TargetMode="External"/><Relationship Id="rId2" Type="http://schemas.openxmlformats.org/officeDocument/2006/relationships/hyperlink" Target="https://www.ncsl.org/research/education/higher-education-responses-to-coronavirus-covid-19.aspx" TargetMode="External"/><Relationship Id="rId1" Type="http://schemas.openxmlformats.org/officeDocument/2006/relationships/slideLayout" Target="../slideLayouts/slideLayout2.xml"/><Relationship Id="rId6" Type="http://schemas.openxmlformats.org/officeDocument/2006/relationships/hyperlink" Target="https://youtu.be/Swwej3_nUCw" TargetMode="External"/><Relationship Id="rId5" Type="http://schemas.openxmlformats.org/officeDocument/2006/relationships/hyperlink" Target="https://docs.google.com/document/d/e/2PACX-1vRzSgvQZDAbu9iG3Cxnq3D2hlxiUZrzwVRj94MGPVDvY9exqxiSgOkuhKxkexPSxb12cb3QNqDTWSIc/pub" TargetMode="External"/><Relationship Id="rId4" Type="http://schemas.openxmlformats.org/officeDocument/2006/relationships/hyperlink" Target="https://aalhe.slack.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earningoutcomesassessment.org/joinemail/" TargetMode="Externa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QagzdvzzHBQ&amp;feature=youtu.b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0qQ5sKhonvo" TargetMode="External"/><Relationship Id="rId2" Type="http://schemas.openxmlformats.org/officeDocument/2006/relationships/hyperlink" Target="https://www.youtube.com/watch?v=p5uN7erFDKs" TargetMode="External"/><Relationship Id="rId1" Type="http://schemas.openxmlformats.org/officeDocument/2006/relationships/slideLayout" Target="../slideLayouts/slideLayout2.xml"/><Relationship Id="rId5" Type="http://schemas.openxmlformats.org/officeDocument/2006/relationships/hyperlink" Target="https://www.youtube.com/watch?v=1prweT95Mo0" TargetMode="External"/><Relationship Id="rId4" Type="http://schemas.openxmlformats.org/officeDocument/2006/relationships/hyperlink" Target="https://www.youtube.com/watch?v=wWQa8ZdAeI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diverseeducation.com/article/17073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spreadsheets/d/1yiguffoKBXHDt42eP3pWJkwKGxINC1nOkZMBRudENf8/edit#gid=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asoue.rutgers.edu/teaching-learning/remote-exams-assessment#10-alternatives-to-exam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ddblog.org/videoconferencing-alternatives-how-low-bandwidth-teaching-will-save-us-all/" TargetMode="External"/><Relationship Id="rId2" Type="http://schemas.openxmlformats.org/officeDocument/2006/relationships/hyperlink" Target="https://corporate.charter.com/newsroom/charter-to-offer-free-access-to-spectrum-broadband-and-wifi-for-60-days-for-new-K12-and-college-student-households-and-mor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aspa.org/events/2020-naspa-virtual-highlights?utm_source=hs_email&amp;utm_medium=email&amp;utm_content=85300911&amp;_hsenc=p2ANqtz-9ntqzzNHqME6bcSsi39egRYmGEpcu_XKjvEkhRap-xLEXNzwXeZlvqq1EFJjUGU3Nv7TvmtjmsNBNixkbs0bMDUyPDhQ&amp;_hsmi=85300911" TargetMode="External"/><Relationship Id="rId1" Type="http://schemas.openxmlformats.org/officeDocument/2006/relationships/slideLayout" Target="../slideLayouts/slideLayout2.xml"/><Relationship Id="rId5" Type="http://schemas.openxmlformats.org/officeDocument/2006/relationships/hyperlink" Target="https://www.cas.edu/" TargetMode="External"/><Relationship Id="rId4" Type="http://schemas.openxmlformats.org/officeDocument/2006/relationships/hyperlink" Target="http://studentaffairsassessmen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8E1CF12-B5F5-354F-93A8-A92CE6435343}"/>
              </a:ext>
            </a:extLst>
          </p:cNvPr>
          <p:cNvSpPr txBox="1">
            <a:spLocks/>
          </p:cNvSpPr>
          <p:nvPr/>
        </p:nvSpPr>
        <p:spPr>
          <a:xfrm>
            <a:off x="825038" y="4557036"/>
            <a:ext cx="7543800" cy="16234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2400" b="0" i="0" u="none" strike="noStrike" kern="1200" cap="all" spc="200" normalizeH="0" baseline="0" noProof="0" dirty="0">
                <a:ln>
                  <a:noFill/>
                </a:ln>
                <a:solidFill>
                  <a:srgbClr val="637052"/>
                </a:solidFill>
                <a:effectLst/>
                <a:uLnTx/>
                <a:uFillTx/>
                <a:latin typeface="Calibri Light" panose="020F0302020204030204"/>
                <a:ea typeface="+mn-ea"/>
                <a:cs typeface="+mn-cs"/>
              </a:rPr>
              <a:t>Dr. Natasha Jankowski,</a:t>
            </a:r>
            <a:r>
              <a:rPr lang="en-US" dirty="0">
                <a:solidFill>
                  <a:srgbClr val="637052"/>
                </a:solidFill>
                <a:latin typeface="Calibri Light" panose="020F0302020204030204"/>
              </a:rPr>
              <a:t> Executive Director, National Institute for Learning Outcomes Assessment (NILOA)</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en-US" dirty="0">
                <a:solidFill>
                  <a:srgbClr val="637052"/>
                </a:solidFill>
                <a:latin typeface="Calibri Light" panose="020F0302020204030204"/>
              </a:rPr>
              <a:t>Research Associate Professor, UIUC </a:t>
            </a:r>
          </a:p>
        </p:txBody>
      </p:sp>
      <p:sp>
        <p:nvSpPr>
          <p:cNvPr id="10" name="TextBox 9">
            <a:extLst>
              <a:ext uri="{FF2B5EF4-FFF2-40B4-BE49-F238E27FC236}">
                <a16:creationId xmlns:a16="http://schemas.microsoft.com/office/drawing/2014/main" id="{8C277D70-D2DD-B04C-BB29-4C24A858FB1D}"/>
              </a:ext>
            </a:extLst>
          </p:cNvPr>
          <p:cNvSpPr txBox="1"/>
          <p:nvPr/>
        </p:nvSpPr>
        <p:spPr>
          <a:xfrm>
            <a:off x="7831154" y="6416151"/>
            <a:ext cx="1418356" cy="646331"/>
          </a:xfrm>
          <a:prstGeom prst="rect">
            <a:avLst/>
          </a:prstGeom>
          <a:noFill/>
        </p:spPr>
        <p:txBody>
          <a:bodyPr wrap="square" rtlCol="0">
            <a:spAutoFit/>
          </a:bodyPr>
          <a:lstStyle/>
          <a:p>
            <a:r>
              <a:rPr lang="en-US" sz="1200" dirty="0">
                <a:solidFill>
                  <a:schemeClr val="bg1"/>
                </a:solidFill>
              </a:rPr>
              <a:t>@</a:t>
            </a:r>
            <a:r>
              <a:rPr lang="en-US" sz="1200" dirty="0" err="1">
                <a:solidFill>
                  <a:schemeClr val="bg1"/>
                </a:solidFill>
              </a:rPr>
              <a:t>njankow</a:t>
            </a:r>
            <a:endParaRPr lang="en-US" sz="1200" dirty="0">
              <a:solidFill>
                <a:schemeClr val="bg1"/>
              </a:solidFill>
            </a:endParaRPr>
          </a:p>
          <a:p>
            <a:r>
              <a:rPr lang="en-US" sz="1200" dirty="0">
                <a:solidFill>
                  <a:schemeClr val="bg1"/>
                </a:solidFill>
              </a:rPr>
              <a:t>@</a:t>
            </a:r>
            <a:r>
              <a:rPr lang="en-US" sz="1200" dirty="0" err="1">
                <a:solidFill>
                  <a:schemeClr val="bg1"/>
                </a:solidFill>
              </a:rPr>
              <a:t>NILOA_Web</a:t>
            </a:r>
            <a:r>
              <a:rPr lang="en-US" sz="1200" dirty="0">
                <a:solidFill>
                  <a:schemeClr val="bg1"/>
                </a:solidFill>
              </a:rPr>
              <a:t>  </a:t>
            </a:r>
          </a:p>
          <a:p>
            <a:r>
              <a:rPr lang="en-US" sz="1200" dirty="0">
                <a:solidFill>
                  <a:schemeClr val="bg1"/>
                </a:solidFill>
              </a:rPr>
              <a:t> </a:t>
            </a:r>
          </a:p>
        </p:txBody>
      </p:sp>
      <p:sp>
        <p:nvSpPr>
          <p:cNvPr id="6" name="Title 5">
            <a:extLst>
              <a:ext uri="{FF2B5EF4-FFF2-40B4-BE49-F238E27FC236}">
                <a16:creationId xmlns:a16="http://schemas.microsoft.com/office/drawing/2014/main" id="{37C48228-7148-1341-807B-CFE3C3004C81}"/>
              </a:ext>
            </a:extLst>
          </p:cNvPr>
          <p:cNvSpPr>
            <a:spLocks noGrp="1"/>
          </p:cNvSpPr>
          <p:nvPr>
            <p:ph type="ctrTitle"/>
          </p:nvPr>
        </p:nvSpPr>
        <p:spPr>
          <a:xfrm>
            <a:off x="858130" y="917217"/>
            <a:ext cx="7543800" cy="3566160"/>
          </a:xfrm>
        </p:spPr>
        <p:txBody>
          <a:bodyPr>
            <a:noAutofit/>
          </a:bodyPr>
          <a:lstStyle/>
          <a:p>
            <a:pPr algn="ctr"/>
            <a:r>
              <a:rPr lang="en-US" sz="6600" dirty="0"/>
              <a:t>Community Check-Ins and Updates</a:t>
            </a:r>
            <a:br>
              <a:rPr lang="en-US" sz="6600" dirty="0"/>
            </a:br>
            <a:endParaRPr lang="en-US" sz="6600" dirty="0"/>
          </a:p>
        </p:txBody>
      </p:sp>
      <p:pic>
        <p:nvPicPr>
          <p:cNvPr id="9" name="Content Placeholder 5">
            <a:extLst>
              <a:ext uri="{FF2B5EF4-FFF2-40B4-BE49-F238E27FC236}">
                <a16:creationId xmlns:a16="http://schemas.microsoft.com/office/drawing/2014/main" id="{BAB80C3C-9133-D54A-BC5A-0B9579811B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39807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3E9288-D686-3541-9AC5-AFCB4B053B95}"/>
              </a:ext>
            </a:extLst>
          </p:cNvPr>
          <p:cNvSpPr>
            <a:spLocks noGrp="1"/>
          </p:cNvSpPr>
          <p:nvPr>
            <p:ph idx="4294967295"/>
          </p:nvPr>
        </p:nvSpPr>
        <p:spPr>
          <a:xfrm>
            <a:off x="800100" y="3882881"/>
            <a:ext cx="7543800" cy="1769773"/>
          </a:xfrm>
        </p:spPr>
        <p:txBody>
          <a:bodyPr>
            <a:noAutofit/>
          </a:bodyPr>
          <a:lstStyle/>
          <a:p>
            <a:pPr algn="ctr"/>
            <a:r>
              <a:rPr lang="en-US" sz="2400" dirty="0"/>
              <a:t>e-Mail your questions about anything related to teaching online to </a:t>
            </a:r>
            <a:r>
              <a:rPr lang="en-US" sz="2400" dirty="0">
                <a:hlinkClick r:id="rId2"/>
              </a:rPr>
              <a:t>askanexpert@teachonline.ca</a:t>
            </a:r>
            <a:r>
              <a:rPr lang="en-US" sz="2400" dirty="0"/>
              <a:t> or </a:t>
            </a:r>
            <a:r>
              <a:rPr lang="en-US" sz="2400" dirty="0">
                <a:hlinkClick r:id="rId3" tooltip="https://urldefense.proofpoint.com/v2/url?u=https-3A__incoming.sasmail1.com_linktracker2_-3F-257B0-7Enjankow2czd0h8pykuillinoisvke2edmbepedu-257D-257Bffe29b82-2Ddcfa-2D4d62-2D96a5-2De757cb401bb3-257D-257B-257D-257Bhttps-253a-252f-252fteachonline.ca-252fask"/>
              </a:rPr>
              <a:t>submit your question online on teachonline.ca</a:t>
            </a:r>
            <a:r>
              <a:rPr lang="en-US" sz="2400" dirty="0"/>
              <a:t>. and receive a response within 2 business days. Questions and answers will be posted for quick reference.</a:t>
            </a:r>
          </a:p>
        </p:txBody>
      </p:sp>
      <p:sp>
        <p:nvSpPr>
          <p:cNvPr id="4" name="Rectangle 2">
            <a:extLst>
              <a:ext uri="{FF2B5EF4-FFF2-40B4-BE49-F238E27FC236}">
                <a16:creationId xmlns:a16="http://schemas.microsoft.com/office/drawing/2014/main" id="{3E4F32F7-8B97-0A4A-A851-765B4E5D694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A picture containing toy, holding, man, player&#10;&#10;Description automatically generated">
            <a:extLst>
              <a:ext uri="{FF2B5EF4-FFF2-40B4-BE49-F238E27FC236}">
                <a16:creationId xmlns:a16="http://schemas.microsoft.com/office/drawing/2014/main" id="{99CA9AAC-DEB0-5640-AEFB-55FDC3C62293}"/>
              </a:ext>
            </a:extLst>
          </p:cNvPr>
          <p:cNvPicPr>
            <a:picLocks noChangeAspect="1" noChangeArrowheads="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1142998" y="1066800"/>
            <a:ext cx="5943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15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C135-AE8F-6D43-B2AE-89AA9AF86BC4}"/>
              </a:ext>
            </a:extLst>
          </p:cNvPr>
          <p:cNvSpPr>
            <a:spLocks noGrp="1"/>
          </p:cNvSpPr>
          <p:nvPr>
            <p:ph type="title"/>
          </p:nvPr>
        </p:nvSpPr>
        <p:spPr/>
        <p:txBody>
          <a:bodyPr/>
          <a:lstStyle/>
          <a:p>
            <a:r>
              <a:rPr lang="en-US" dirty="0"/>
              <a:t>Compilation Resources</a:t>
            </a:r>
          </a:p>
        </p:txBody>
      </p:sp>
      <p:sp>
        <p:nvSpPr>
          <p:cNvPr id="3" name="Content Placeholder 2">
            <a:extLst>
              <a:ext uri="{FF2B5EF4-FFF2-40B4-BE49-F238E27FC236}">
                <a16:creationId xmlns:a16="http://schemas.microsoft.com/office/drawing/2014/main" id="{EC92C3B0-D183-3044-AF2E-0C3F61C812FC}"/>
              </a:ext>
            </a:extLst>
          </p:cNvPr>
          <p:cNvSpPr>
            <a:spLocks noGrp="1"/>
          </p:cNvSpPr>
          <p:nvPr>
            <p:ph idx="1"/>
          </p:nvPr>
        </p:nvSpPr>
        <p:spPr/>
        <p:txBody>
          <a:bodyPr>
            <a:normAutofit lnSpcReduction="10000"/>
          </a:bodyPr>
          <a:lstStyle/>
          <a:p>
            <a:r>
              <a:rPr lang="en-US" sz="2400" dirty="0">
                <a:hlinkClick r:id="rId2"/>
              </a:rPr>
              <a:t>National Conference of State Legislatures is keeping track of higher education responses to COVID-19 </a:t>
            </a:r>
            <a:endParaRPr lang="en-US" sz="2400" dirty="0"/>
          </a:p>
          <a:p>
            <a:endParaRPr lang="en-US" sz="2400" dirty="0"/>
          </a:p>
          <a:p>
            <a:r>
              <a:rPr lang="en-US" sz="2400" dirty="0">
                <a:hlinkClick r:id="rId3"/>
              </a:rPr>
              <a:t>We are maintaining a Google doc of resources</a:t>
            </a:r>
            <a:endParaRPr lang="en-US" sz="2400" dirty="0"/>
          </a:p>
          <a:p>
            <a:endParaRPr lang="en-US" sz="2400" dirty="0"/>
          </a:p>
          <a:p>
            <a:r>
              <a:rPr lang="en-US" sz="2400" dirty="0"/>
              <a:t>AALHE has a </a:t>
            </a:r>
            <a:r>
              <a:rPr lang="en-US" sz="2400" dirty="0">
                <a:hlinkClick r:id="rId4"/>
              </a:rPr>
              <a:t>slack channel </a:t>
            </a:r>
            <a:r>
              <a:rPr lang="en-US" sz="2400" dirty="0"/>
              <a:t>with special interest groups</a:t>
            </a:r>
          </a:p>
          <a:p>
            <a:endParaRPr lang="en-US" sz="2400" dirty="0"/>
          </a:p>
          <a:p>
            <a:r>
              <a:rPr lang="en-US" sz="2400" dirty="0">
                <a:hlinkClick r:id="rId5"/>
              </a:rPr>
              <a:t>Quality Matters Emergency Remote Instruction Checklist </a:t>
            </a:r>
            <a:r>
              <a:rPr lang="en-US" sz="2400" dirty="0"/>
              <a:t>and accompanying </a:t>
            </a:r>
            <a:r>
              <a:rPr lang="en-US" sz="2400" dirty="0">
                <a:hlinkClick r:id="rId6"/>
              </a:rPr>
              <a:t>video</a:t>
            </a:r>
            <a:endParaRPr lang="en-US" sz="2400" dirty="0"/>
          </a:p>
          <a:p>
            <a:endParaRPr lang="en-US" dirty="0"/>
          </a:p>
          <a:p>
            <a:endParaRPr lang="en-US" dirty="0"/>
          </a:p>
        </p:txBody>
      </p:sp>
    </p:spTree>
    <p:extLst>
      <p:ext uri="{BB962C8B-B14F-4D97-AF65-F5344CB8AC3E}">
        <p14:creationId xmlns:p14="http://schemas.microsoft.com/office/powerpoint/2010/main" val="18061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22DB-5E88-1742-957E-00452FB33C14}"/>
              </a:ext>
            </a:extLst>
          </p:cNvPr>
          <p:cNvSpPr>
            <a:spLocks noGrp="1"/>
          </p:cNvSpPr>
          <p:nvPr>
            <p:ph type="title"/>
          </p:nvPr>
        </p:nvSpPr>
        <p:spPr/>
        <p:txBody>
          <a:bodyPr/>
          <a:lstStyle/>
          <a:p>
            <a:pPr algn="ctr"/>
            <a:r>
              <a:rPr lang="en-US" dirty="0"/>
              <a:t>Keep Discussing Online </a:t>
            </a:r>
          </a:p>
        </p:txBody>
      </p:sp>
      <p:sp>
        <p:nvSpPr>
          <p:cNvPr id="3" name="Content Placeholder 2">
            <a:extLst>
              <a:ext uri="{FF2B5EF4-FFF2-40B4-BE49-F238E27FC236}">
                <a16:creationId xmlns:a16="http://schemas.microsoft.com/office/drawing/2014/main" id="{BE7D46FC-CF2F-C845-98D5-E558E3BB4F77}"/>
              </a:ext>
            </a:extLst>
          </p:cNvPr>
          <p:cNvSpPr>
            <a:spLocks noGrp="1"/>
          </p:cNvSpPr>
          <p:nvPr>
            <p:ph idx="1"/>
          </p:nvPr>
        </p:nvSpPr>
        <p:spPr/>
        <p:txBody>
          <a:bodyPr>
            <a:normAutofit/>
          </a:bodyPr>
          <a:lstStyle/>
          <a:p>
            <a:pPr marL="0" indent="0">
              <a:buNone/>
            </a:pPr>
            <a:r>
              <a:rPr lang="en-US" sz="2800" b="1" dirty="0"/>
              <a:t>#</a:t>
            </a:r>
            <a:r>
              <a:rPr lang="en-US" sz="2800" b="1" dirty="0" err="1"/>
              <a:t>NILOAwebinar</a:t>
            </a:r>
            <a:endParaRPr lang="en-US" sz="2800" b="1" dirty="0"/>
          </a:p>
          <a:p>
            <a:pPr marL="0" indent="0">
              <a:buNone/>
            </a:pPr>
            <a:r>
              <a:rPr lang="en-US" sz="2800" b="1" dirty="0"/>
              <a:t>#</a:t>
            </a:r>
            <a:r>
              <a:rPr lang="en-US" sz="2800" b="1" dirty="0" err="1"/>
              <a:t>AssessmentMusic</a:t>
            </a:r>
            <a:endParaRPr lang="en-US" sz="2800"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br>
              <a:rPr lang="en-US" dirty="0"/>
            </a:br>
            <a:br>
              <a:rPr lang="en-US" sz="1275" dirty="0"/>
            </a:br>
            <a:r>
              <a:rPr lang="en-US" dirty="0"/>
              <a:t>Join Our Email List: </a:t>
            </a:r>
            <a:r>
              <a:rPr lang="en-US" dirty="0">
                <a:hlinkClick r:id="rId2"/>
              </a:rPr>
              <a:t>learningoutcomesassessment.org/joinemail/</a:t>
            </a:r>
            <a:endParaRPr lang="en-US" u="sng" dirty="0"/>
          </a:p>
        </p:txBody>
      </p:sp>
      <p:sp>
        <p:nvSpPr>
          <p:cNvPr id="4" name="Footer Placeholder 3">
            <a:extLst>
              <a:ext uri="{FF2B5EF4-FFF2-40B4-BE49-F238E27FC236}">
                <a16:creationId xmlns:a16="http://schemas.microsoft.com/office/drawing/2014/main" id="{71098121-B569-7441-B5A0-619A81CB49BD}"/>
              </a:ext>
            </a:extLst>
          </p:cNvPr>
          <p:cNvSpPr>
            <a:spLocks noGrp="1"/>
          </p:cNvSpPr>
          <p:nvPr>
            <p:ph type="ftr" sz="quarter" idx="11"/>
          </p:nvPr>
        </p:nvSpPr>
        <p:spPr/>
        <p:txBody>
          <a:bodyPr/>
          <a:lstStyle/>
          <a:p>
            <a:r>
              <a:rPr lang="en-US" dirty="0" err="1"/>
              <a:t>www.learningoutcomesassessment.org</a:t>
            </a:r>
            <a:endParaRPr lang="en-US" dirty="0"/>
          </a:p>
        </p:txBody>
      </p:sp>
      <p:sp>
        <p:nvSpPr>
          <p:cNvPr id="5" name="Slide Number Placeholder 4">
            <a:extLst>
              <a:ext uri="{FF2B5EF4-FFF2-40B4-BE49-F238E27FC236}">
                <a16:creationId xmlns:a16="http://schemas.microsoft.com/office/drawing/2014/main" id="{859FC551-CF47-1443-8218-46519B2995A1}"/>
              </a:ext>
            </a:extLst>
          </p:cNvPr>
          <p:cNvSpPr>
            <a:spLocks noGrp="1"/>
          </p:cNvSpPr>
          <p:nvPr>
            <p:ph type="sldNum" sz="quarter" idx="12"/>
          </p:nvPr>
        </p:nvSpPr>
        <p:spPr/>
        <p:txBody>
          <a:bodyPr/>
          <a:lstStyle/>
          <a:p>
            <a:fld id="{D0918AFA-5AEC-D646-AD0F-848AA0F5EC2F}" type="slidenum">
              <a:rPr lang="en-US" smtClean="0"/>
              <a:t>12</a:t>
            </a:fld>
            <a:endParaRPr lang="en-US"/>
          </a:p>
        </p:txBody>
      </p:sp>
      <p:pic>
        <p:nvPicPr>
          <p:cNvPr id="8" name="Picture 7">
            <a:extLst>
              <a:ext uri="{FF2B5EF4-FFF2-40B4-BE49-F238E27FC236}">
                <a16:creationId xmlns:a16="http://schemas.microsoft.com/office/drawing/2014/main" id="{7A9BB182-044F-9446-921D-C4E5A856C1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4713" y="5789013"/>
            <a:ext cx="451237" cy="398413"/>
          </a:xfrm>
          <a:prstGeom prst="rect">
            <a:avLst/>
          </a:prstGeom>
        </p:spPr>
      </p:pic>
      <p:sp>
        <p:nvSpPr>
          <p:cNvPr id="9" name="TextBox 8">
            <a:extLst>
              <a:ext uri="{FF2B5EF4-FFF2-40B4-BE49-F238E27FC236}">
                <a16:creationId xmlns:a16="http://schemas.microsoft.com/office/drawing/2014/main" id="{090B6393-DECF-E742-AD27-0256D14F726B}"/>
              </a:ext>
            </a:extLst>
          </p:cNvPr>
          <p:cNvSpPr txBox="1"/>
          <p:nvPr/>
        </p:nvSpPr>
        <p:spPr>
          <a:xfrm>
            <a:off x="5301763" y="5954388"/>
            <a:ext cx="1107830" cy="276999"/>
          </a:xfrm>
          <a:prstGeom prst="rect">
            <a:avLst/>
          </a:prstGeom>
          <a:noFill/>
        </p:spPr>
        <p:txBody>
          <a:bodyPr wrap="square" rtlCol="0">
            <a:spAutoFit/>
          </a:bodyPr>
          <a:lstStyle/>
          <a:p>
            <a:r>
              <a:rPr lang="en-US" sz="1200" dirty="0"/>
              <a:t>@</a:t>
            </a:r>
            <a:r>
              <a:rPr lang="en-US" sz="1200" dirty="0" err="1"/>
              <a:t>NILOA_web</a:t>
            </a:r>
            <a:endParaRPr lang="en-US" sz="1200" dirty="0"/>
          </a:p>
        </p:txBody>
      </p:sp>
      <p:sp>
        <p:nvSpPr>
          <p:cNvPr id="10" name="TextBox 9">
            <a:extLst>
              <a:ext uri="{FF2B5EF4-FFF2-40B4-BE49-F238E27FC236}">
                <a16:creationId xmlns:a16="http://schemas.microsoft.com/office/drawing/2014/main" id="{A0CC4166-7B76-B345-B3A2-4A001DD5D1BB}"/>
              </a:ext>
            </a:extLst>
          </p:cNvPr>
          <p:cNvSpPr txBox="1"/>
          <p:nvPr/>
        </p:nvSpPr>
        <p:spPr>
          <a:xfrm>
            <a:off x="6954679" y="5954388"/>
            <a:ext cx="2238090" cy="276999"/>
          </a:xfrm>
          <a:prstGeom prst="rect">
            <a:avLst/>
          </a:prstGeom>
          <a:noFill/>
        </p:spPr>
        <p:txBody>
          <a:bodyPr wrap="square" rtlCol="0">
            <a:spAutoFit/>
          </a:bodyPr>
          <a:lstStyle/>
          <a:p>
            <a:r>
              <a:rPr lang="en-US" sz="1200" dirty="0"/>
              <a:t>@</a:t>
            </a:r>
            <a:r>
              <a:rPr lang="en-US" sz="1200" dirty="0" err="1"/>
              <a:t>LearningOutcomesAssessment</a:t>
            </a:r>
            <a:endParaRPr lang="en-US" sz="1200" dirty="0"/>
          </a:p>
        </p:txBody>
      </p:sp>
      <p:pic>
        <p:nvPicPr>
          <p:cNvPr id="12" name="Picture 11">
            <a:extLst>
              <a:ext uri="{FF2B5EF4-FFF2-40B4-BE49-F238E27FC236}">
                <a16:creationId xmlns:a16="http://schemas.microsoft.com/office/drawing/2014/main" id="{65AAEFE7-2553-9B40-9ED6-016EF35EC3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9776" y="5767639"/>
            <a:ext cx="448903" cy="424142"/>
          </a:xfrm>
          <a:prstGeom prst="rect">
            <a:avLst/>
          </a:prstGeom>
        </p:spPr>
      </p:pic>
      <p:pic>
        <p:nvPicPr>
          <p:cNvPr id="11" name="Content Placeholder 5">
            <a:extLst>
              <a:ext uri="{FF2B5EF4-FFF2-40B4-BE49-F238E27FC236}">
                <a16:creationId xmlns:a16="http://schemas.microsoft.com/office/drawing/2014/main" id="{2B7B20D6-6617-F344-8D64-15D1D47DDC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pic>
        <p:nvPicPr>
          <p:cNvPr id="6" name="Picture 5">
            <a:extLst>
              <a:ext uri="{FF2B5EF4-FFF2-40B4-BE49-F238E27FC236}">
                <a16:creationId xmlns:a16="http://schemas.microsoft.com/office/drawing/2014/main" id="{3DD9BA15-7083-7949-9ED5-75668E6F73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38235" y="1914761"/>
            <a:ext cx="4542716" cy="3028477"/>
          </a:xfrm>
          <a:prstGeom prst="rect">
            <a:avLst/>
          </a:prstGeom>
        </p:spPr>
      </p:pic>
    </p:spTree>
    <p:extLst>
      <p:ext uri="{BB962C8B-B14F-4D97-AF65-F5344CB8AC3E}">
        <p14:creationId xmlns:p14="http://schemas.microsoft.com/office/powerpoint/2010/main" val="107768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A4B7-6A4B-4D44-AE4F-E6D40554FB8E}"/>
              </a:ext>
            </a:extLst>
          </p:cNvPr>
          <p:cNvSpPr>
            <a:spLocks noGrp="1"/>
          </p:cNvSpPr>
          <p:nvPr>
            <p:ph type="title"/>
          </p:nvPr>
        </p:nvSpPr>
        <p:spPr/>
        <p:txBody>
          <a:bodyPr/>
          <a:lstStyle/>
          <a:p>
            <a:r>
              <a:rPr lang="en-US" dirty="0"/>
              <a:t>A happy note to leave you with</a:t>
            </a:r>
          </a:p>
        </p:txBody>
      </p:sp>
      <p:sp>
        <p:nvSpPr>
          <p:cNvPr id="3" name="Content Placeholder 2">
            <a:extLst>
              <a:ext uri="{FF2B5EF4-FFF2-40B4-BE49-F238E27FC236}">
                <a16:creationId xmlns:a16="http://schemas.microsoft.com/office/drawing/2014/main" id="{88867E78-2284-2647-9FBC-F737E00C43DE}"/>
              </a:ext>
            </a:extLst>
          </p:cNvPr>
          <p:cNvSpPr>
            <a:spLocks noGrp="1"/>
          </p:cNvSpPr>
          <p:nvPr>
            <p:ph idx="1"/>
          </p:nvPr>
        </p:nvSpPr>
        <p:spPr/>
        <p:txBody>
          <a:bodyPr/>
          <a:lstStyle/>
          <a:p>
            <a:pPr algn="ctr"/>
            <a:r>
              <a:rPr lang="en-US" dirty="0">
                <a:hlinkClick r:id="rId2"/>
              </a:rPr>
              <a:t>Video from virtual music group from students</a:t>
            </a:r>
            <a:endParaRPr lang="en-US" dirty="0"/>
          </a:p>
        </p:txBody>
      </p:sp>
      <p:pic>
        <p:nvPicPr>
          <p:cNvPr id="6" name="Picture 5" descr="A group of people posing for a photo&#10;&#10;Description automatically generated">
            <a:hlinkClick r:id="rId2"/>
            <a:extLst>
              <a:ext uri="{FF2B5EF4-FFF2-40B4-BE49-F238E27FC236}">
                <a16:creationId xmlns:a16="http://schemas.microsoft.com/office/drawing/2014/main" id="{02A7C7C2-086F-FD4D-AF14-9F332052BB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8116" y="2831750"/>
            <a:ext cx="5187768" cy="2561359"/>
          </a:xfrm>
          <a:prstGeom prst="rect">
            <a:avLst/>
          </a:prstGeom>
        </p:spPr>
      </p:pic>
    </p:spTree>
    <p:extLst>
      <p:ext uri="{BB962C8B-B14F-4D97-AF65-F5344CB8AC3E}">
        <p14:creationId xmlns:p14="http://schemas.microsoft.com/office/powerpoint/2010/main" val="13456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CB6C478D-0C4A-6341-B50A-373685A7D8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
        <p:nvSpPr>
          <p:cNvPr id="2" name="Title 1">
            <a:extLst>
              <a:ext uri="{FF2B5EF4-FFF2-40B4-BE49-F238E27FC236}">
                <a16:creationId xmlns:a16="http://schemas.microsoft.com/office/drawing/2014/main" id="{2A230F31-FDC0-9A45-98D1-3D3ABC731015}"/>
              </a:ext>
            </a:extLst>
          </p:cNvPr>
          <p:cNvSpPr>
            <a:spLocks noGrp="1"/>
          </p:cNvSpPr>
          <p:nvPr>
            <p:ph type="title"/>
          </p:nvPr>
        </p:nvSpPr>
        <p:spPr/>
        <p:txBody>
          <a:bodyPr/>
          <a:lstStyle/>
          <a:p>
            <a:r>
              <a:rPr lang="en-US" dirty="0"/>
              <a:t>WELCOME 	</a:t>
            </a:r>
          </a:p>
        </p:txBody>
      </p:sp>
      <p:sp>
        <p:nvSpPr>
          <p:cNvPr id="3" name="Content Placeholder 2">
            <a:extLst>
              <a:ext uri="{FF2B5EF4-FFF2-40B4-BE49-F238E27FC236}">
                <a16:creationId xmlns:a16="http://schemas.microsoft.com/office/drawing/2014/main" id="{FE866D59-8F23-E84B-A706-3046C18C548E}"/>
              </a:ext>
            </a:extLst>
          </p:cNvPr>
          <p:cNvSpPr>
            <a:spLocks noGrp="1"/>
          </p:cNvSpPr>
          <p:nvPr>
            <p:ph idx="1"/>
          </p:nvPr>
        </p:nvSpPr>
        <p:spPr/>
        <p:txBody>
          <a:bodyPr>
            <a:normAutofit lnSpcReduction="10000"/>
          </a:bodyPr>
          <a:lstStyle/>
          <a:p>
            <a:r>
              <a:rPr lang="en-US" dirty="0"/>
              <a:t>What’s the series about?</a:t>
            </a:r>
          </a:p>
          <a:p>
            <a:r>
              <a:rPr lang="en-US" dirty="0"/>
              <a:t>How will our time together today flow?</a:t>
            </a:r>
          </a:p>
          <a:p>
            <a:r>
              <a:rPr lang="en-US" dirty="0"/>
              <a:t>In case you are wondering: </a:t>
            </a:r>
          </a:p>
          <a:p>
            <a:pPr lvl="1"/>
            <a:r>
              <a:rPr lang="en-US" dirty="0"/>
              <a:t>Slides will be shared</a:t>
            </a:r>
          </a:p>
          <a:p>
            <a:pPr lvl="1"/>
            <a:r>
              <a:rPr lang="en-US" dirty="0"/>
              <a:t>This is being recorded and will be shared</a:t>
            </a:r>
          </a:p>
          <a:p>
            <a:pPr lvl="1"/>
            <a:r>
              <a:rPr lang="en-US" dirty="0"/>
              <a:t>You can keep the convo going on twitter with #</a:t>
            </a:r>
            <a:r>
              <a:rPr lang="en-US" dirty="0" err="1"/>
              <a:t>NILOAwebinar</a:t>
            </a:r>
            <a:r>
              <a:rPr lang="en-US" dirty="0"/>
              <a:t> </a:t>
            </a:r>
          </a:p>
          <a:p>
            <a:pPr lvl="1"/>
            <a:r>
              <a:rPr lang="en-US" dirty="0"/>
              <a:t>And #</a:t>
            </a:r>
            <a:r>
              <a:rPr lang="en-US" dirty="0" err="1"/>
              <a:t>AssessmentMusic</a:t>
            </a:r>
            <a:r>
              <a:rPr lang="en-US" dirty="0"/>
              <a:t> (more on that in a minute)</a:t>
            </a:r>
          </a:p>
          <a:p>
            <a:endParaRPr lang="en-US" dirty="0"/>
          </a:p>
          <a:p>
            <a:r>
              <a:rPr lang="en-US" sz="2400" dirty="0"/>
              <a:t>To begin: Share something about yourself in the chat or show the camera your child who will join us or pet who will pop in </a:t>
            </a:r>
            <a:r>
              <a:rPr lang="en-US" sz="2400" dirty="0">
                <a:sym typeface="Wingdings" pitchFamily="2" charset="2"/>
              </a:rPr>
              <a:t> </a:t>
            </a:r>
            <a:endParaRPr lang="en-US" sz="2400" dirty="0"/>
          </a:p>
        </p:txBody>
      </p:sp>
    </p:spTree>
    <p:extLst>
      <p:ext uri="{BB962C8B-B14F-4D97-AF65-F5344CB8AC3E}">
        <p14:creationId xmlns:p14="http://schemas.microsoft.com/office/powerpoint/2010/main" val="37434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789790-447E-8545-BB93-89464C0DF757}"/>
              </a:ext>
            </a:extLst>
          </p:cNvPr>
          <p:cNvSpPr>
            <a:spLocks noGrp="1"/>
          </p:cNvSpPr>
          <p:nvPr>
            <p:ph type="title"/>
          </p:nvPr>
        </p:nvSpPr>
        <p:spPr/>
        <p:txBody>
          <a:bodyPr>
            <a:normAutofit/>
          </a:bodyPr>
          <a:lstStyle/>
          <a:p>
            <a:r>
              <a:rPr lang="en-US" dirty="0"/>
              <a:t>#</a:t>
            </a:r>
            <a:r>
              <a:rPr lang="en-US" dirty="0" err="1"/>
              <a:t>AssessmentMusic</a:t>
            </a:r>
            <a:endParaRPr lang="en-US" dirty="0"/>
          </a:p>
        </p:txBody>
      </p:sp>
      <p:sp>
        <p:nvSpPr>
          <p:cNvPr id="4" name="Content Placeholder 3">
            <a:extLst>
              <a:ext uri="{FF2B5EF4-FFF2-40B4-BE49-F238E27FC236}">
                <a16:creationId xmlns:a16="http://schemas.microsoft.com/office/drawing/2014/main" id="{FB166DC2-68C3-D64D-A689-321B2FEC817E}"/>
              </a:ext>
            </a:extLst>
          </p:cNvPr>
          <p:cNvSpPr>
            <a:spLocks noGrp="1"/>
          </p:cNvSpPr>
          <p:nvPr>
            <p:ph idx="1"/>
          </p:nvPr>
        </p:nvSpPr>
        <p:spPr/>
        <p:txBody>
          <a:bodyPr>
            <a:normAutofit fontScale="92500" lnSpcReduction="10000"/>
          </a:bodyPr>
          <a:lstStyle/>
          <a:p>
            <a:r>
              <a:rPr lang="en-US" dirty="0"/>
              <a:t>Song to Mourn Loss of What We Thought This Semester Would Be:  </a:t>
            </a:r>
            <a:r>
              <a:rPr lang="en-US" dirty="0">
                <a:hlinkClick r:id="rId2"/>
              </a:rPr>
              <a:t>Kronos Quartet – Vasks: String Quartet #4: Meditation </a:t>
            </a:r>
            <a:endParaRPr lang="en-US" dirty="0"/>
          </a:p>
          <a:p>
            <a:r>
              <a:rPr lang="en-US" dirty="0"/>
              <a:t> </a:t>
            </a:r>
          </a:p>
          <a:p>
            <a:r>
              <a:rPr lang="en-US" dirty="0"/>
              <a:t>Song to Inspire Hope (recommend start at 3:06-5:20): </a:t>
            </a:r>
            <a:r>
              <a:rPr lang="en-US" dirty="0">
                <a:hlinkClick r:id="rId3"/>
              </a:rPr>
              <a:t>Holst: The Planets: IV Jupiter the bringer of jollity / Bernstein · New York Philharmonic</a:t>
            </a:r>
            <a:endParaRPr lang="en-US" dirty="0"/>
          </a:p>
          <a:p>
            <a:r>
              <a:rPr lang="en-US" dirty="0"/>
              <a:t> </a:t>
            </a:r>
          </a:p>
          <a:p>
            <a:r>
              <a:rPr lang="en-US" dirty="0"/>
              <a:t>Song to Remind us of What Comes from a Fire…the Rebirth: </a:t>
            </a:r>
            <a:r>
              <a:rPr lang="en-US" dirty="0">
                <a:hlinkClick r:id="rId4"/>
              </a:rPr>
              <a:t>Firebird Suite: Stravinsky – Finale, London Symphony Orchestra with Leopold Stokowski </a:t>
            </a:r>
            <a:endParaRPr lang="en-US" dirty="0"/>
          </a:p>
          <a:p>
            <a:r>
              <a:rPr lang="en-US" dirty="0"/>
              <a:t> </a:t>
            </a:r>
          </a:p>
          <a:p>
            <a:r>
              <a:rPr lang="en-US" dirty="0"/>
              <a:t>If You Just Need to Breathe: </a:t>
            </a:r>
            <a:r>
              <a:rPr lang="en-US" dirty="0">
                <a:hlinkClick r:id="rId5"/>
              </a:rPr>
              <a:t>Yo-Yo Ma: Bach Cello Suite No. 1 in G Major, Prelude</a:t>
            </a:r>
            <a:endParaRPr lang="en-US" dirty="0"/>
          </a:p>
          <a:p>
            <a:endParaRPr lang="en-US" dirty="0"/>
          </a:p>
        </p:txBody>
      </p:sp>
    </p:spTree>
    <p:extLst>
      <p:ext uri="{BB962C8B-B14F-4D97-AF65-F5344CB8AC3E}">
        <p14:creationId xmlns:p14="http://schemas.microsoft.com/office/powerpoint/2010/main" val="267295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A678-495A-8247-829C-E3ABCCFC076D}"/>
              </a:ext>
            </a:extLst>
          </p:cNvPr>
          <p:cNvSpPr>
            <a:spLocks noGrp="1"/>
          </p:cNvSpPr>
          <p:nvPr>
            <p:ph type="title"/>
          </p:nvPr>
        </p:nvSpPr>
        <p:spPr/>
        <p:txBody>
          <a:bodyPr/>
          <a:lstStyle/>
          <a:p>
            <a:r>
              <a:rPr lang="en-US" dirty="0"/>
              <a:t>Point One</a:t>
            </a:r>
          </a:p>
        </p:txBody>
      </p:sp>
      <p:sp>
        <p:nvSpPr>
          <p:cNvPr id="3" name="Content Placeholder 2">
            <a:extLst>
              <a:ext uri="{FF2B5EF4-FFF2-40B4-BE49-F238E27FC236}">
                <a16:creationId xmlns:a16="http://schemas.microsoft.com/office/drawing/2014/main" id="{75163975-998B-C14B-AAB4-1543573198EB}"/>
              </a:ext>
            </a:extLst>
          </p:cNvPr>
          <p:cNvSpPr>
            <a:spLocks noGrp="1"/>
          </p:cNvSpPr>
          <p:nvPr>
            <p:ph idx="1"/>
          </p:nvPr>
        </p:nvSpPr>
        <p:spPr/>
        <p:txBody>
          <a:bodyPr>
            <a:normAutofit/>
          </a:bodyPr>
          <a:lstStyle/>
          <a:p>
            <a:r>
              <a:rPr lang="en-US" sz="2400" dirty="0"/>
              <a:t>This is not a test of online education.</a:t>
            </a:r>
          </a:p>
          <a:p>
            <a:r>
              <a:rPr lang="en-US" sz="2400" dirty="0"/>
              <a:t>This is a triage situation of survival entailing an emergency move to distance or remote instruction. </a:t>
            </a:r>
          </a:p>
          <a:p>
            <a:r>
              <a:rPr lang="en-US" sz="2400" dirty="0"/>
              <a:t>People are in crisis mode (still) and definitely experiencing information overload. Maybe try recording a video message instead of sending another email </a:t>
            </a:r>
            <a:r>
              <a:rPr lang="en-US" sz="2400" dirty="0">
                <a:sym typeface="Wingdings" pitchFamily="2" charset="2"/>
              </a:rPr>
              <a:t> </a:t>
            </a:r>
          </a:p>
          <a:p>
            <a:r>
              <a:rPr lang="en-US" sz="2400" dirty="0"/>
              <a:t>We can learn from other situations with displaced students such as Hurricane Katrina:  </a:t>
            </a:r>
            <a:r>
              <a:rPr lang="en-US" sz="2400" dirty="0">
                <a:hlinkClick r:id="rId2"/>
              </a:rPr>
              <a:t>https://diverseeducation.com/article/170735/</a:t>
            </a:r>
            <a:endParaRPr lang="en-US" sz="2400" dirty="0"/>
          </a:p>
          <a:p>
            <a:endParaRPr lang="en-US" sz="2400" dirty="0"/>
          </a:p>
          <a:p>
            <a:endParaRPr lang="en-US" dirty="0"/>
          </a:p>
          <a:p>
            <a:endParaRPr lang="en-US" dirty="0"/>
          </a:p>
        </p:txBody>
      </p:sp>
    </p:spTree>
    <p:extLst>
      <p:ext uri="{BB962C8B-B14F-4D97-AF65-F5344CB8AC3E}">
        <p14:creationId xmlns:p14="http://schemas.microsoft.com/office/powerpoint/2010/main" val="353261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C0E7-784F-F547-9740-FA25569B31F9}"/>
              </a:ext>
            </a:extLst>
          </p:cNvPr>
          <p:cNvSpPr>
            <a:spLocks noGrp="1"/>
          </p:cNvSpPr>
          <p:nvPr>
            <p:ph type="title"/>
          </p:nvPr>
        </p:nvSpPr>
        <p:spPr/>
        <p:txBody>
          <a:bodyPr/>
          <a:lstStyle/>
          <a:p>
            <a:r>
              <a:rPr lang="en-US" dirty="0"/>
              <a:t>Point Two</a:t>
            </a:r>
          </a:p>
        </p:txBody>
      </p:sp>
      <p:sp>
        <p:nvSpPr>
          <p:cNvPr id="3" name="Content Placeholder 2">
            <a:extLst>
              <a:ext uri="{FF2B5EF4-FFF2-40B4-BE49-F238E27FC236}">
                <a16:creationId xmlns:a16="http://schemas.microsoft.com/office/drawing/2014/main" id="{3988C160-6E7D-0344-8F92-A5FEB8D62889}"/>
              </a:ext>
            </a:extLst>
          </p:cNvPr>
          <p:cNvSpPr>
            <a:spLocks noGrp="1"/>
          </p:cNvSpPr>
          <p:nvPr>
            <p:ph idx="1"/>
          </p:nvPr>
        </p:nvSpPr>
        <p:spPr>
          <a:xfrm>
            <a:off x="822959" y="1845734"/>
            <a:ext cx="7543801" cy="4534284"/>
          </a:xfrm>
        </p:spPr>
        <p:txBody>
          <a:bodyPr>
            <a:normAutofit fontScale="92500" lnSpcReduction="20000"/>
          </a:bodyPr>
          <a:lstStyle/>
          <a:p>
            <a:r>
              <a:rPr lang="en-US" sz="2600" dirty="0"/>
              <a:t>Compassion not compliance should drive decisions at this time. If we lose students to stress because of compliance decisions we made, we are doing it wrong. </a:t>
            </a:r>
          </a:p>
          <a:p>
            <a:r>
              <a:rPr lang="en-US" sz="2600" dirty="0"/>
              <a:t>We are in uncharted territory and we should not wait for guidance, but drive guidance based on needs. In other words, don’t let the existing guidance make your decisions as things change and then you have to keep changing – do right by students and then justify how it aligns. These are unprecedented times and not something to be driven by compliance. </a:t>
            </a:r>
          </a:p>
          <a:p>
            <a:r>
              <a:rPr lang="en-US" sz="2600" dirty="0"/>
              <a:t>For instance, due to concern on Pass/Fail and SAP, it was an area included in the stimulus package. But if you are concerned about Pass/Fail, there is a </a:t>
            </a:r>
            <a:r>
              <a:rPr lang="en-US" sz="2600" dirty="0">
                <a:hlinkClick r:id="rId2"/>
              </a:rPr>
              <a:t>google doc </a:t>
            </a:r>
            <a:r>
              <a:rPr lang="en-US" sz="2600" dirty="0"/>
              <a:t>of what other institutions are doing and you can follow #</a:t>
            </a:r>
            <a:r>
              <a:rPr lang="en-US" sz="2600" dirty="0" err="1"/>
              <a:t>Passfailnation</a:t>
            </a:r>
            <a:endParaRPr lang="en-US" sz="2600" dirty="0"/>
          </a:p>
          <a:p>
            <a:endParaRPr lang="en-US" dirty="0"/>
          </a:p>
          <a:p>
            <a:endParaRPr lang="en-US" dirty="0"/>
          </a:p>
        </p:txBody>
      </p:sp>
    </p:spTree>
    <p:extLst>
      <p:ext uri="{BB962C8B-B14F-4D97-AF65-F5344CB8AC3E}">
        <p14:creationId xmlns:p14="http://schemas.microsoft.com/office/powerpoint/2010/main" val="153690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2257-CE85-C540-A7E4-7D620B0EBC62}"/>
              </a:ext>
            </a:extLst>
          </p:cNvPr>
          <p:cNvSpPr>
            <a:spLocks noGrp="1"/>
          </p:cNvSpPr>
          <p:nvPr>
            <p:ph type="title"/>
          </p:nvPr>
        </p:nvSpPr>
        <p:spPr/>
        <p:txBody>
          <a:bodyPr/>
          <a:lstStyle/>
          <a:p>
            <a:r>
              <a:rPr lang="en-US" dirty="0"/>
              <a:t>Point Three</a:t>
            </a:r>
          </a:p>
        </p:txBody>
      </p:sp>
      <p:sp>
        <p:nvSpPr>
          <p:cNvPr id="3" name="Content Placeholder 2">
            <a:extLst>
              <a:ext uri="{FF2B5EF4-FFF2-40B4-BE49-F238E27FC236}">
                <a16:creationId xmlns:a16="http://schemas.microsoft.com/office/drawing/2014/main" id="{CE5A09A8-3C61-2847-8214-AC3C51401BD3}"/>
              </a:ext>
            </a:extLst>
          </p:cNvPr>
          <p:cNvSpPr>
            <a:spLocks noGrp="1"/>
          </p:cNvSpPr>
          <p:nvPr>
            <p:ph idx="1"/>
          </p:nvPr>
        </p:nvSpPr>
        <p:spPr>
          <a:xfrm>
            <a:off x="822959" y="1845734"/>
            <a:ext cx="7543801" cy="4097866"/>
          </a:xfrm>
        </p:spPr>
        <p:txBody>
          <a:bodyPr>
            <a:normAutofit lnSpcReduction="10000"/>
          </a:bodyPr>
          <a:lstStyle/>
          <a:p>
            <a:r>
              <a:rPr lang="en-US" sz="2400" dirty="0"/>
              <a:t>Listen to students. Learning is compromised from the student perspective. Focus on learning, not data collection. </a:t>
            </a:r>
          </a:p>
          <a:p>
            <a:r>
              <a:rPr lang="en-US" sz="2400" dirty="0"/>
              <a:t>We need different types of assignments and demonstrations. And it might be an incomplete. </a:t>
            </a:r>
          </a:p>
          <a:p>
            <a:r>
              <a:rPr lang="en-US" sz="2400" dirty="0"/>
              <a:t>Be flexible on deadlines. Students are concerned about grades, completing classes, that they are going to fail. Help them focus on what really matters from the course – the learning outcomes. </a:t>
            </a:r>
          </a:p>
          <a:p>
            <a:r>
              <a:rPr lang="en-US" sz="2400" dirty="0"/>
              <a:t>It’s not about learning online, it’s about learning in a global pandemic crisis. </a:t>
            </a:r>
          </a:p>
          <a:p>
            <a:r>
              <a:rPr lang="en-US" sz="2400" dirty="0"/>
              <a:t>Involve students in asking how they want to be assessed </a:t>
            </a:r>
          </a:p>
          <a:p>
            <a:endParaRPr lang="en-US" dirty="0"/>
          </a:p>
        </p:txBody>
      </p:sp>
    </p:spTree>
    <p:extLst>
      <p:ext uri="{BB962C8B-B14F-4D97-AF65-F5344CB8AC3E}">
        <p14:creationId xmlns:p14="http://schemas.microsoft.com/office/powerpoint/2010/main" val="233155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01FA5-EAD4-E44A-9B03-C6A284FD19E6}"/>
              </a:ext>
            </a:extLst>
          </p:cNvPr>
          <p:cNvSpPr>
            <a:spLocks noGrp="1"/>
          </p:cNvSpPr>
          <p:nvPr>
            <p:ph type="title"/>
          </p:nvPr>
        </p:nvSpPr>
        <p:spPr/>
        <p:txBody>
          <a:bodyPr>
            <a:normAutofit/>
          </a:bodyPr>
          <a:lstStyle/>
          <a:p>
            <a:r>
              <a:rPr lang="en-US" dirty="0"/>
              <a:t>Assessment</a:t>
            </a:r>
          </a:p>
        </p:txBody>
      </p:sp>
      <p:sp>
        <p:nvSpPr>
          <p:cNvPr id="3" name="Content Placeholder 2">
            <a:extLst>
              <a:ext uri="{FF2B5EF4-FFF2-40B4-BE49-F238E27FC236}">
                <a16:creationId xmlns:a16="http://schemas.microsoft.com/office/drawing/2014/main" id="{C8CB8ED4-556B-0241-9072-FE8ABAE0E681}"/>
              </a:ext>
            </a:extLst>
          </p:cNvPr>
          <p:cNvSpPr>
            <a:spLocks noGrp="1"/>
          </p:cNvSpPr>
          <p:nvPr>
            <p:ph idx="1"/>
          </p:nvPr>
        </p:nvSpPr>
        <p:spPr>
          <a:xfrm>
            <a:off x="822959" y="1845734"/>
            <a:ext cx="7543801" cy="4725662"/>
          </a:xfrm>
        </p:spPr>
        <p:txBody>
          <a:bodyPr>
            <a:normAutofit/>
          </a:bodyPr>
          <a:lstStyle/>
          <a:p>
            <a:r>
              <a:rPr lang="en-US" dirty="0">
                <a:hlinkClick r:id="rId2"/>
              </a:rPr>
              <a:t>Arguments to consider </a:t>
            </a:r>
            <a:r>
              <a:rPr lang="en-US" dirty="0"/>
              <a:t>before heading straight into proctoring exams</a:t>
            </a:r>
          </a:p>
          <a:p>
            <a:r>
              <a:rPr lang="en-US" dirty="0"/>
              <a:t>Consider how to capture the learning already done in the term/semester and the power of reflection assignments </a:t>
            </a:r>
          </a:p>
          <a:p>
            <a:r>
              <a:rPr lang="en-US" dirty="0"/>
              <a:t>Return to assessment basics – in this course, what is most important for students to learn and what is a well aligned assignment?</a:t>
            </a:r>
          </a:p>
          <a:p>
            <a:r>
              <a:rPr lang="en-US" dirty="0"/>
              <a:t>The data from this semester will be full of noise, it is asterisks all the way down – everyone has that. How much learning happens in such stressful times? When you are also homeschooling? Maybe lost your job? This is not good longitudinal data. </a:t>
            </a:r>
          </a:p>
          <a:p>
            <a:r>
              <a:rPr lang="en-US" dirty="0"/>
              <a:t>The focus of program assessments right now should be broadly on whether students are making progress on the most important learning outcomes for the program. It’s ok to postpone program reports. </a:t>
            </a:r>
          </a:p>
        </p:txBody>
      </p:sp>
    </p:spTree>
    <p:extLst>
      <p:ext uri="{BB962C8B-B14F-4D97-AF65-F5344CB8AC3E}">
        <p14:creationId xmlns:p14="http://schemas.microsoft.com/office/powerpoint/2010/main" val="52322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01FA5-EAD4-E44A-9B03-C6A284FD19E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8CB8ED4-556B-0241-9072-FE8ABAE0E681}"/>
              </a:ext>
            </a:extLst>
          </p:cNvPr>
          <p:cNvSpPr>
            <a:spLocks noGrp="1"/>
          </p:cNvSpPr>
          <p:nvPr>
            <p:ph idx="1"/>
          </p:nvPr>
        </p:nvSpPr>
        <p:spPr>
          <a:xfrm>
            <a:off x="800099" y="2277060"/>
            <a:ext cx="7543801" cy="4023360"/>
          </a:xfrm>
        </p:spPr>
        <p:txBody>
          <a:bodyPr/>
          <a:lstStyle/>
          <a:p>
            <a:pPr marL="0" indent="0">
              <a:buNone/>
            </a:pPr>
            <a:r>
              <a:rPr lang="en-US" sz="2800" dirty="0"/>
              <a:t>There are concerns about student access to adequate Internet.</a:t>
            </a:r>
          </a:p>
          <a:p>
            <a:pPr marL="0" indent="0">
              <a:buNone/>
            </a:pPr>
            <a:r>
              <a:rPr lang="en-US" sz="2800" dirty="0"/>
              <a:t>Some institutions are providing Internet access in parking lots, but there are also access options of providers providing </a:t>
            </a:r>
            <a:r>
              <a:rPr lang="en-US" sz="2800" dirty="0">
                <a:hlinkClick r:id="rId2"/>
              </a:rPr>
              <a:t>free two months of internet access</a:t>
            </a:r>
            <a:r>
              <a:rPr lang="en-US" sz="2800" dirty="0"/>
              <a:t> – explore what is in your area</a:t>
            </a:r>
          </a:p>
          <a:p>
            <a:pPr marL="0" indent="0">
              <a:buNone/>
            </a:pPr>
            <a:r>
              <a:rPr lang="en-US" sz="2800" dirty="0"/>
              <a:t>Do not assume students have the bandwidth, access, data plans, or software  - plan for lower bandwidth options like collaborative docs</a:t>
            </a:r>
          </a:p>
          <a:p>
            <a:pPr marL="0" indent="0">
              <a:buNone/>
            </a:pPr>
            <a:endParaRPr lang="en-US" dirty="0"/>
          </a:p>
          <a:p>
            <a:pPr marL="0" indent="0">
              <a:buNone/>
            </a:pPr>
            <a:endParaRPr lang="en-US" dirty="0"/>
          </a:p>
          <a:p>
            <a:endParaRPr lang="en-US" dirty="0"/>
          </a:p>
        </p:txBody>
      </p:sp>
      <p:pic>
        <p:nvPicPr>
          <p:cNvPr id="4" name="Picture 3" descr="A picture containing knife, table&#10;&#10;Description automatically generated">
            <a:hlinkClick r:id="rId3"/>
            <a:extLst>
              <a:ext uri="{FF2B5EF4-FFF2-40B4-BE49-F238E27FC236}">
                <a16:creationId xmlns:a16="http://schemas.microsoft.com/office/drawing/2014/main" id="{777867AE-C9B4-474C-8B0D-2D784FF85A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850" y="152420"/>
            <a:ext cx="8242300" cy="1968500"/>
          </a:xfrm>
          <a:prstGeom prst="rect">
            <a:avLst/>
          </a:prstGeom>
        </p:spPr>
      </p:pic>
    </p:spTree>
    <p:extLst>
      <p:ext uri="{BB962C8B-B14F-4D97-AF65-F5344CB8AC3E}">
        <p14:creationId xmlns:p14="http://schemas.microsoft.com/office/powerpoint/2010/main" val="201599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9DB7-0F04-4042-800E-711E39AC2EAC}"/>
              </a:ext>
            </a:extLst>
          </p:cNvPr>
          <p:cNvSpPr>
            <a:spLocks noGrp="1"/>
          </p:cNvSpPr>
          <p:nvPr>
            <p:ph type="title"/>
          </p:nvPr>
        </p:nvSpPr>
        <p:spPr/>
        <p:txBody>
          <a:bodyPr/>
          <a:lstStyle/>
          <a:p>
            <a:r>
              <a:rPr lang="en-US" dirty="0"/>
              <a:t>Student Affairs Resources</a:t>
            </a:r>
          </a:p>
        </p:txBody>
      </p:sp>
      <p:pic>
        <p:nvPicPr>
          <p:cNvPr id="5" name="Content Placeholder 4" descr="A screenshot of a cell phone&#10;&#10;Description automatically generated">
            <a:hlinkClick r:id="rId2"/>
            <a:extLst>
              <a:ext uri="{FF2B5EF4-FFF2-40B4-BE49-F238E27FC236}">
                <a16:creationId xmlns:a16="http://schemas.microsoft.com/office/drawing/2014/main" id="{CF2E8940-789D-8246-B357-0369DFEB04E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77240" y="1737361"/>
            <a:ext cx="7543800" cy="2517017"/>
          </a:xfrm>
        </p:spPr>
      </p:pic>
      <p:sp>
        <p:nvSpPr>
          <p:cNvPr id="6" name="TextBox 5">
            <a:extLst>
              <a:ext uri="{FF2B5EF4-FFF2-40B4-BE49-F238E27FC236}">
                <a16:creationId xmlns:a16="http://schemas.microsoft.com/office/drawing/2014/main" id="{0987EFAE-201F-1B43-A609-7EEB0807E0AE}"/>
              </a:ext>
            </a:extLst>
          </p:cNvPr>
          <p:cNvSpPr txBox="1"/>
          <p:nvPr/>
        </p:nvSpPr>
        <p:spPr>
          <a:xfrm>
            <a:off x="2028305" y="4597139"/>
            <a:ext cx="5133110" cy="1569660"/>
          </a:xfrm>
          <a:prstGeom prst="rect">
            <a:avLst/>
          </a:prstGeom>
          <a:noFill/>
        </p:spPr>
        <p:txBody>
          <a:bodyPr wrap="square" rtlCol="0">
            <a:spAutoFit/>
          </a:bodyPr>
          <a:lstStyle/>
          <a:p>
            <a:r>
              <a:rPr lang="en-US" sz="2400" dirty="0"/>
              <a:t>Student Affairs Assessment Leaders: </a:t>
            </a:r>
            <a:r>
              <a:rPr lang="en-US" sz="2400" dirty="0">
                <a:hlinkClick r:id="rId4"/>
              </a:rPr>
              <a:t>http://studentaffairsassessment.org/</a:t>
            </a:r>
            <a:endParaRPr lang="en-US" sz="2400" dirty="0"/>
          </a:p>
          <a:p>
            <a:r>
              <a:rPr lang="en-US" sz="2400" dirty="0"/>
              <a:t>Council for the Advancement of Standards: </a:t>
            </a:r>
            <a:r>
              <a:rPr lang="en-US" sz="2400" dirty="0">
                <a:hlinkClick r:id="rId5"/>
              </a:rPr>
              <a:t>https://www.cas.edu/</a:t>
            </a:r>
            <a:endParaRPr lang="en-US" sz="2400" dirty="0"/>
          </a:p>
        </p:txBody>
      </p:sp>
    </p:spTree>
    <p:extLst>
      <p:ext uri="{BB962C8B-B14F-4D97-AF65-F5344CB8AC3E}">
        <p14:creationId xmlns:p14="http://schemas.microsoft.com/office/powerpoint/2010/main" val="408405401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911</Words>
  <Application>Microsoft Macintosh PowerPoint</Application>
  <PresentationFormat>On-screen Show (4:3)</PresentationFormat>
  <Paragraphs>78</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Calibri Light</vt:lpstr>
      <vt:lpstr>Retrospect</vt:lpstr>
      <vt:lpstr>Community Check-Ins and Updates </vt:lpstr>
      <vt:lpstr>WELCOME  </vt:lpstr>
      <vt:lpstr>#AssessmentMusic</vt:lpstr>
      <vt:lpstr>Point One</vt:lpstr>
      <vt:lpstr>Point Two</vt:lpstr>
      <vt:lpstr>Point Three</vt:lpstr>
      <vt:lpstr>Assessment</vt:lpstr>
      <vt:lpstr>PowerPoint Presentation</vt:lpstr>
      <vt:lpstr>Student Affairs Resources</vt:lpstr>
      <vt:lpstr>PowerPoint Presentation</vt:lpstr>
      <vt:lpstr>Compilation Resources</vt:lpstr>
      <vt:lpstr>Keep Discussing Online </vt:lpstr>
      <vt:lpstr>A happy note to leave you with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Conversations and Trends in Student Affairs Assessment  </dc:title>
  <dc:creator>Jankowski, Natasha A</dc:creator>
  <cp:lastModifiedBy>Jankowski, Natasha A</cp:lastModifiedBy>
  <cp:revision>19</cp:revision>
  <dcterms:created xsi:type="dcterms:W3CDTF">2020-02-20T17:17:18Z</dcterms:created>
  <dcterms:modified xsi:type="dcterms:W3CDTF">2020-03-26T21:01:08Z</dcterms:modified>
</cp:coreProperties>
</file>